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0"/>
  </p:notesMasterIdLst>
  <p:sldIdLst>
    <p:sldId id="256" r:id="rId2"/>
    <p:sldId id="327" r:id="rId3"/>
    <p:sldId id="328" r:id="rId4"/>
    <p:sldId id="353" r:id="rId5"/>
    <p:sldId id="329" r:id="rId6"/>
    <p:sldId id="330" r:id="rId7"/>
    <p:sldId id="354" r:id="rId8"/>
    <p:sldId id="320" r:id="rId9"/>
    <p:sldId id="321" r:id="rId10"/>
    <p:sldId id="322" r:id="rId11"/>
    <p:sldId id="323" r:id="rId12"/>
    <p:sldId id="331" r:id="rId13"/>
    <p:sldId id="332" r:id="rId14"/>
    <p:sldId id="384" r:id="rId15"/>
    <p:sldId id="391" r:id="rId16"/>
    <p:sldId id="395" r:id="rId17"/>
    <p:sldId id="393" r:id="rId18"/>
    <p:sldId id="333" r:id="rId19"/>
    <p:sldId id="390" r:id="rId20"/>
    <p:sldId id="396" r:id="rId21"/>
    <p:sldId id="394" r:id="rId22"/>
    <p:sldId id="282" r:id="rId23"/>
    <p:sldId id="335" r:id="rId24"/>
    <p:sldId id="336" r:id="rId25"/>
    <p:sldId id="362" r:id="rId26"/>
    <p:sldId id="366" r:id="rId27"/>
    <p:sldId id="361" r:id="rId28"/>
    <p:sldId id="365" r:id="rId29"/>
    <p:sldId id="363" r:id="rId30"/>
    <p:sldId id="376" r:id="rId31"/>
    <p:sldId id="340" r:id="rId32"/>
    <p:sldId id="341" r:id="rId33"/>
    <p:sldId id="342" r:id="rId34"/>
    <p:sldId id="334" r:id="rId35"/>
    <p:sldId id="350" r:id="rId36"/>
    <p:sldId id="325" r:id="rId37"/>
    <p:sldId id="258" r:id="rId38"/>
    <p:sldId id="355" r:id="rId39"/>
    <p:sldId id="338" r:id="rId40"/>
    <p:sldId id="319" r:id="rId41"/>
    <p:sldId id="378" r:id="rId42"/>
    <p:sldId id="379" r:id="rId43"/>
    <p:sldId id="380" r:id="rId44"/>
    <p:sldId id="389" r:id="rId45"/>
    <p:sldId id="259" r:id="rId46"/>
    <p:sldId id="368" r:id="rId47"/>
    <p:sldId id="382" r:id="rId48"/>
    <p:sldId id="372" r:id="rId49"/>
    <p:sldId id="359" r:id="rId50"/>
    <p:sldId id="377" r:id="rId51"/>
    <p:sldId id="375" r:id="rId52"/>
    <p:sldId id="309" r:id="rId53"/>
    <p:sldId id="337" r:id="rId54"/>
    <p:sldId id="318" r:id="rId55"/>
    <p:sldId id="260" r:id="rId56"/>
    <p:sldId id="294" r:id="rId57"/>
    <p:sldId id="295" r:id="rId58"/>
    <p:sldId id="296" r:id="rId59"/>
    <p:sldId id="297" r:id="rId60"/>
    <p:sldId id="298" r:id="rId61"/>
    <p:sldId id="299" r:id="rId62"/>
    <p:sldId id="261" r:id="rId63"/>
    <p:sldId id="291" r:id="rId64"/>
    <p:sldId id="292" r:id="rId65"/>
    <p:sldId id="293" r:id="rId66"/>
    <p:sldId id="300" r:id="rId67"/>
    <p:sldId id="317" r:id="rId68"/>
    <p:sldId id="367" r:id="rId69"/>
    <p:sldId id="374" r:id="rId70"/>
    <p:sldId id="264" r:id="rId71"/>
    <p:sldId id="387" r:id="rId72"/>
    <p:sldId id="263" r:id="rId73"/>
    <p:sldId id="287" r:id="rId74"/>
    <p:sldId id="288" r:id="rId75"/>
    <p:sldId id="289" r:id="rId76"/>
    <p:sldId id="386" r:id="rId77"/>
    <p:sldId id="357" r:id="rId78"/>
    <p:sldId id="358" r:id="rId79"/>
    <p:sldId id="310" r:id="rId80"/>
    <p:sldId id="316" r:id="rId81"/>
    <p:sldId id="385" r:id="rId82"/>
    <p:sldId id="301" r:id="rId83"/>
    <p:sldId id="302" r:id="rId84"/>
    <p:sldId id="303" r:id="rId85"/>
    <p:sldId id="266" r:id="rId86"/>
    <p:sldId id="388" r:id="rId87"/>
    <p:sldId id="267" r:id="rId88"/>
    <p:sldId id="311" r:id="rId89"/>
    <p:sldId id="373" r:id="rId90"/>
    <p:sldId id="360" r:id="rId91"/>
    <p:sldId id="268" r:id="rId92"/>
    <p:sldId id="370" r:id="rId93"/>
    <p:sldId id="273" r:id="rId94"/>
    <p:sldId id="270" r:id="rId95"/>
    <p:sldId id="271" r:id="rId96"/>
    <p:sldId id="272" r:id="rId97"/>
    <p:sldId id="349" r:id="rId98"/>
    <p:sldId id="274" r:id="rId99"/>
    <p:sldId id="371" r:id="rId100"/>
    <p:sldId id="275" r:id="rId101"/>
    <p:sldId id="305" r:id="rId102"/>
    <p:sldId id="306" r:id="rId103"/>
    <p:sldId id="307" r:id="rId104"/>
    <p:sldId id="308" r:id="rId105"/>
    <p:sldId id="343" r:id="rId106"/>
    <p:sldId id="344" r:id="rId107"/>
    <p:sldId id="346" r:id="rId108"/>
    <p:sldId id="381" r:id="rId109"/>
    <p:sldId id="347" r:id="rId110"/>
    <p:sldId id="348" r:id="rId111"/>
    <p:sldId id="326" r:id="rId112"/>
    <p:sldId id="277" r:id="rId113"/>
    <p:sldId id="278" r:id="rId114"/>
    <p:sldId id="279" r:id="rId115"/>
    <p:sldId id="280" r:id="rId116"/>
    <p:sldId id="281" r:id="rId117"/>
    <p:sldId id="313" r:id="rId118"/>
    <p:sldId id="314" r:id="rId119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9CE6"/>
    <a:srgbClr val="82F52B"/>
    <a:srgbClr val="CC9B00"/>
    <a:srgbClr val="DAA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8" autoAdjust="0"/>
    <p:restoredTop sz="96395" autoAdjust="0"/>
  </p:normalViewPr>
  <p:slideViewPr>
    <p:cSldViewPr snapToGrid="0">
      <p:cViewPr varScale="1">
        <p:scale>
          <a:sx n="110" d="100"/>
          <a:sy n="110" d="100"/>
        </p:scale>
        <p:origin x="57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 dirty="0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DE5DF-F021-47A7-A0FD-94127F274428}" type="datetimeFigureOut">
              <a:rPr lang="nb-NO" smtClean="0"/>
              <a:t>06.11.2023</a:t>
            </a:fld>
            <a:endParaRPr lang="nb-NO" dirty="0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 dirty="0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8431D-B8A1-48E7-A04D-C540A9748301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34336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>
                <a:cs typeface="Calibri"/>
              </a:rPr>
              <a:t>Fjerne trafikkøykant fra modellen er foreslått! Ny objekttype overkjørbart</a:t>
            </a:r>
            <a:r>
              <a:rPr lang="nb-NO" baseline="0" dirty="0">
                <a:cs typeface="Calibri"/>
              </a:rPr>
              <a:t> areal… </a:t>
            </a:r>
            <a:r>
              <a:rPr lang="nb-NO" dirty="0">
                <a:cs typeface="Calibri"/>
              </a:rPr>
              <a:t>Få med endringen</a:t>
            </a:r>
            <a:r>
              <a:rPr lang="nb-NO" baseline="0" dirty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>
                <a:cs typeface="Calibri"/>
              </a:rPr>
              <a:t>Et alt.3 med flere flateobjekter…?</a:t>
            </a:r>
          </a:p>
          <a:p>
            <a:pPr>
              <a:defRPr/>
            </a:pPr>
            <a:endParaRPr lang="nb-NO" baseline="0" dirty="0">
              <a:cs typeface="Calibri"/>
            </a:endParaRPr>
          </a:p>
          <a:p>
            <a:pPr>
              <a:defRPr/>
            </a:pPr>
            <a:r>
              <a:rPr lang="nb-NO" b="1" baseline="0" dirty="0">
                <a:cs typeface="Calibri"/>
              </a:rPr>
              <a:t>Egenskap for traktorveger – forskjellig nummer i forskjellige register? Sjekk med Nils Ivar og Tore (strekningsnummer på TraktorvegSti)</a:t>
            </a:r>
          </a:p>
          <a:p>
            <a:pPr>
              <a:defRPr/>
            </a:pPr>
            <a:r>
              <a:rPr lang="nb-NO" b="1" baseline="0" dirty="0">
                <a:cs typeface="Calibri"/>
              </a:rPr>
              <a:t>Endre kravene for veglenker til 1m? (2m i dag…) – ressurser, kapasitet, hvem gjør hva,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285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896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703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908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9023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204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>
                <a:cs typeface="Calibri"/>
              </a:rPr>
              <a:t>Fjerne trafikkøykant fra modellen er foreslått! Ny objekttype overkjørbart</a:t>
            </a:r>
            <a:r>
              <a:rPr lang="nb-NO" baseline="0" dirty="0">
                <a:cs typeface="Calibri"/>
              </a:rPr>
              <a:t> areal… </a:t>
            </a:r>
            <a:r>
              <a:rPr lang="nb-NO" dirty="0">
                <a:cs typeface="Calibri"/>
              </a:rPr>
              <a:t>Få med endringen</a:t>
            </a:r>
            <a:r>
              <a:rPr lang="nb-NO" baseline="0" dirty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>
                <a:cs typeface="Calibri"/>
              </a:rPr>
              <a:t>Et alt.3 med flere flateobjekter…?</a:t>
            </a:r>
          </a:p>
          <a:p>
            <a:pPr>
              <a:defRPr/>
            </a:pPr>
            <a:endParaRPr lang="nb-NO" baseline="0" dirty="0">
              <a:cs typeface="Calibri"/>
            </a:endParaRPr>
          </a:p>
          <a:p>
            <a:pPr>
              <a:defRPr/>
            </a:pPr>
            <a:r>
              <a:rPr lang="nb-NO" b="1" baseline="0" dirty="0">
                <a:cs typeface="Calibri"/>
              </a:rPr>
              <a:t>Egenskap for traktorveger – forskjellig nummer i forskjellige register? Sjekk med Nils Ivar og Tore (strekningsnummer på TraktorvegSti)</a:t>
            </a:r>
          </a:p>
          <a:p>
            <a:pPr>
              <a:defRPr/>
            </a:pPr>
            <a:r>
              <a:rPr lang="nb-NO" b="1" baseline="0" dirty="0">
                <a:cs typeface="Calibri"/>
              </a:rPr>
              <a:t>Endre kravene for veglenker til 1m? (2m i dag…) – ressurser, kapasitet, hvem gjør hva,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769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>
                <a:cs typeface="Calibri"/>
              </a:rPr>
              <a:t>Fjerne trafikkøykant fra modellen er foreslått! Ny objekttype overkjørbart</a:t>
            </a:r>
            <a:r>
              <a:rPr lang="nb-NO" baseline="0" dirty="0">
                <a:cs typeface="Calibri"/>
              </a:rPr>
              <a:t> areal… </a:t>
            </a:r>
            <a:r>
              <a:rPr lang="nb-NO" dirty="0">
                <a:cs typeface="Calibri"/>
              </a:rPr>
              <a:t>Få med endringen</a:t>
            </a:r>
            <a:r>
              <a:rPr lang="nb-NO" baseline="0" dirty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>
                <a:cs typeface="Calibri"/>
              </a:rPr>
              <a:t>Et alt.3 med flere flateobjekter…?</a:t>
            </a:r>
          </a:p>
          <a:p>
            <a:pPr>
              <a:defRPr/>
            </a:pPr>
            <a:endParaRPr lang="nb-NO" baseline="0" dirty="0">
              <a:cs typeface="Calibri"/>
            </a:endParaRPr>
          </a:p>
          <a:p>
            <a:pPr>
              <a:defRPr/>
            </a:pPr>
            <a:r>
              <a:rPr lang="nb-NO" b="1" baseline="0" dirty="0">
                <a:cs typeface="Calibri"/>
              </a:rPr>
              <a:t>Egenskap for traktorveger – forskjellig nummer i forskjellige register? Sjekk med Nils Ivar og Tore (strekningsnummer på TraktorvegSti)</a:t>
            </a:r>
          </a:p>
          <a:p>
            <a:pPr>
              <a:defRPr/>
            </a:pPr>
            <a:r>
              <a:rPr lang="nb-NO" b="1" baseline="0" dirty="0">
                <a:cs typeface="Calibri"/>
              </a:rPr>
              <a:t>Endre kravene for veglenker til 1m? (2m i dag…) – ressurser, kapasitet, hvem gjør hva,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057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>
                <a:cs typeface="Calibri"/>
              </a:rPr>
              <a:t>Fjerne trafikkøykant fra modellen er foreslått! Ny objekttype overkjørbart</a:t>
            </a:r>
            <a:r>
              <a:rPr lang="nb-NO" baseline="0" dirty="0">
                <a:cs typeface="Calibri"/>
              </a:rPr>
              <a:t> areal… </a:t>
            </a:r>
            <a:r>
              <a:rPr lang="nb-NO" dirty="0">
                <a:cs typeface="Calibri"/>
              </a:rPr>
              <a:t>Få med endringen</a:t>
            </a:r>
            <a:r>
              <a:rPr lang="nb-NO" baseline="0" dirty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>
                <a:cs typeface="Calibri"/>
              </a:rPr>
              <a:t>Et alt.3 med flere flateobjekter…?</a:t>
            </a:r>
          </a:p>
          <a:p>
            <a:pPr>
              <a:defRPr/>
            </a:pPr>
            <a:endParaRPr lang="nb-NO" baseline="0" dirty="0">
              <a:cs typeface="Calibri"/>
            </a:endParaRPr>
          </a:p>
          <a:p>
            <a:pPr>
              <a:defRPr/>
            </a:pPr>
            <a:r>
              <a:rPr lang="nb-NO" b="1" baseline="0" dirty="0">
                <a:cs typeface="Calibri"/>
              </a:rPr>
              <a:t>Egenskap for traktorveger – forskjellig nummer i forskjellige register? Sjekk med Nils Ivar og Tore (strekningsnummer på TraktorvegSti)</a:t>
            </a:r>
          </a:p>
          <a:p>
            <a:pPr>
              <a:defRPr/>
            </a:pPr>
            <a:r>
              <a:rPr lang="nb-NO" b="1" baseline="0" dirty="0">
                <a:cs typeface="Calibri"/>
              </a:rPr>
              <a:t>Endre kravene for veglenker til 1m? (2m i dag…) – ressurser, kapasitet, hvem gjør hva,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200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152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807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881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65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06.11.2023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06.11.2023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06.11.2023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06.11.2023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06.11.2023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06.11.2023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06.11.2023</a:t>
            </a:fld>
            <a:endParaRPr lang="nb-NO" dirty="0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06.11.2023</a:t>
            </a:fld>
            <a:endParaRPr lang="nb-NO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06.11.2023</a:t>
            </a:fld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06.11.2023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06.11.2023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06.11.2023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470879" y="187415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nb-NO" dirty="0"/>
              <a:t>Skisser/bilder brukt i FKB-Veg produktspesifikasjon og registreringsinstruks FKB 5.0</a:t>
            </a:r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994366" y="299045"/>
            <a:ext cx="10097704" cy="745463"/>
          </a:xfrm>
        </p:spPr>
        <p:txBody>
          <a:bodyPr>
            <a:noAutofit/>
          </a:bodyPr>
          <a:lstStyle/>
          <a:p>
            <a:r>
              <a:rPr lang="nb-NO" sz="2400" dirty="0"/>
              <a:t>ALT. 2 Veg - flater og avgrensningslinjer (FKB-Veg 5.0) - (egen objekttype for avgrensningslinjer for gående og syklende)</a:t>
            </a:r>
            <a:endParaRPr lang="nb-NO" sz="32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809022" y="3031753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007275" y="221673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608453" y="2931353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008338" y="4187096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7679688" y="1354495"/>
            <a:ext cx="2666849" cy="101566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rgbClr val="FFC000"/>
                </a:solidFill>
              </a:rPr>
              <a:t>Gangsykkelvegkant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0B0F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</a:p>
        </p:txBody>
      </p: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92541" y="3915105"/>
            <a:ext cx="468068" cy="35895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6" y="5228493"/>
            <a:ext cx="652" cy="3889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0" y="3234593"/>
            <a:ext cx="136040" cy="3715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21292" y="1990949"/>
            <a:ext cx="3593" cy="30603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7783823" y="177351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7783824" y="2080680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7783824" y="19463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93769" y="3684272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304944" y="222364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691862" y="4842440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7778944" y="223381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Rett linje 98"/>
          <p:cNvCxnSpPr/>
          <p:nvPr/>
        </p:nvCxnSpPr>
        <p:spPr>
          <a:xfrm flipH="1">
            <a:off x="7774376" y="1622197"/>
            <a:ext cx="386608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kstSylinder 99"/>
          <p:cNvSpPr txBox="1"/>
          <p:nvPr/>
        </p:nvSpPr>
        <p:spPr>
          <a:xfrm>
            <a:off x="9048632" y="2475090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</p:spTree>
    <p:extLst>
      <p:ext uri="{BB962C8B-B14F-4D97-AF65-F5344CB8AC3E}">
        <p14:creationId xmlns:p14="http://schemas.microsoft.com/office/powerpoint/2010/main" val="63738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Vegskulderkant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444" y="1676155"/>
            <a:ext cx="4201111" cy="350568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468" y="5894200"/>
            <a:ext cx="6535062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3996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Vegskulderkant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839" y="1966708"/>
            <a:ext cx="3734321" cy="292458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6" y="5518154"/>
            <a:ext cx="6630325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184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Vegskulderkant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95" y="1985761"/>
            <a:ext cx="5973009" cy="288647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652" y="5336911"/>
            <a:ext cx="6582694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830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Vegskulderkant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447523"/>
            <a:ext cx="5344271" cy="396295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1" y="5779885"/>
            <a:ext cx="6554115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9186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Vegskulderkant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376076"/>
            <a:ext cx="5344271" cy="410584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547" y="5838802"/>
            <a:ext cx="6296904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2341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/>
          <a:lstStyle/>
          <a:p>
            <a:r>
              <a:rPr lang="nb-NO" dirty="0"/>
              <a:t>Kantstein (opsjonell – ikke fotogrammetrisk)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64" y="1499933"/>
            <a:ext cx="5973934" cy="4596485"/>
          </a:xfrm>
          <a:prstGeom prst="rect">
            <a:avLst/>
          </a:prstGeom>
        </p:spPr>
      </p:pic>
      <p:sp>
        <p:nvSpPr>
          <p:cNvPr id="6" name="Frihåndsform 5"/>
          <p:cNvSpPr/>
          <p:nvPr/>
        </p:nvSpPr>
        <p:spPr>
          <a:xfrm>
            <a:off x="995516" y="1799303"/>
            <a:ext cx="5987845" cy="2293374"/>
          </a:xfrm>
          <a:custGeom>
            <a:avLst/>
            <a:gdLst>
              <a:gd name="connsiteX0" fmla="*/ 0 w 5987845"/>
              <a:gd name="connsiteY0" fmla="*/ 2293374 h 2293374"/>
              <a:gd name="connsiteX1" fmla="*/ 1519084 w 5987845"/>
              <a:gd name="connsiteY1" fmla="*/ 1681316 h 2293374"/>
              <a:gd name="connsiteX2" fmla="*/ 2721078 w 5987845"/>
              <a:gd name="connsiteY2" fmla="*/ 1216742 h 2293374"/>
              <a:gd name="connsiteX3" fmla="*/ 4026310 w 5987845"/>
              <a:gd name="connsiteY3" fmla="*/ 730045 h 2293374"/>
              <a:gd name="connsiteX4" fmla="*/ 4741607 w 5987845"/>
              <a:gd name="connsiteY4" fmla="*/ 464574 h 2293374"/>
              <a:gd name="connsiteX5" fmla="*/ 5361039 w 5987845"/>
              <a:gd name="connsiteY5" fmla="*/ 228600 h 2293374"/>
              <a:gd name="connsiteX6" fmla="*/ 5987845 w 5987845"/>
              <a:gd name="connsiteY6" fmla="*/ 0 h 229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7845" h="2293374">
                <a:moveTo>
                  <a:pt x="0" y="2293374"/>
                </a:moveTo>
                <a:lnTo>
                  <a:pt x="1519084" y="1681316"/>
                </a:lnTo>
                <a:lnTo>
                  <a:pt x="2721078" y="1216742"/>
                </a:lnTo>
                <a:lnTo>
                  <a:pt x="4026310" y="730045"/>
                </a:lnTo>
                <a:lnTo>
                  <a:pt x="4741607" y="464574"/>
                </a:lnTo>
                <a:lnTo>
                  <a:pt x="5361039" y="228600"/>
                </a:lnTo>
                <a:lnTo>
                  <a:pt x="5987845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TekstSylinder 8"/>
          <p:cNvSpPr txBox="1"/>
          <p:nvPr/>
        </p:nvSpPr>
        <p:spPr>
          <a:xfrm>
            <a:off x="7325512" y="1499933"/>
            <a:ext cx="42003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Definisjon:</a:t>
            </a:r>
          </a:p>
          <a:p>
            <a:r>
              <a:rPr lang="nb-NO" dirty="0"/>
              <a:t>Kantstein som avgrenser vegdekke (oftest bilveg) mot fortau eller lignende.</a:t>
            </a:r>
          </a:p>
          <a:p>
            <a:endParaRPr lang="nb-NO" dirty="0"/>
          </a:p>
          <a:p>
            <a:r>
              <a:rPr lang="nb-NO" dirty="0"/>
              <a:t>Registrering skal skje lengst mulig ut på toppen (høydereferanse topp) av kantsteinen (offset hvis kantsteinen ikke er skrå).</a:t>
            </a:r>
          </a:p>
          <a:p>
            <a:r>
              <a:rPr lang="nb-NO" dirty="0"/>
              <a:t>Hvis Kantstein registreres anbefales samtidig ny innmåling av Vegdekkekant på samme strekning for å unngå kryssende data. Formål for innmålingen av kantsteinen er for å få fortausflaten i riktig høyde.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5471451" y="5880974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Mika Sundin, Kartverket</a:t>
            </a:r>
          </a:p>
        </p:txBody>
      </p:sp>
    </p:spTree>
    <p:extLst>
      <p:ext uri="{BB962C8B-B14F-4D97-AF65-F5344CB8AC3E}">
        <p14:creationId xmlns:p14="http://schemas.microsoft.com/office/powerpoint/2010/main" val="59440532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Kantstein (opsjonell – ikke fotogrammetrisk)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690688"/>
            <a:ext cx="6688299" cy="4311411"/>
          </a:xfrm>
          <a:prstGeom prst="rect">
            <a:avLst/>
          </a:prstGeom>
        </p:spPr>
      </p:pic>
      <p:sp>
        <p:nvSpPr>
          <p:cNvPr id="7" name="Frihåndsform 6"/>
          <p:cNvSpPr/>
          <p:nvPr/>
        </p:nvSpPr>
        <p:spPr>
          <a:xfrm>
            <a:off x="1150374" y="1696065"/>
            <a:ext cx="6223724" cy="2743200"/>
          </a:xfrm>
          <a:custGeom>
            <a:avLst/>
            <a:gdLst>
              <a:gd name="connsiteX0" fmla="*/ 6209071 w 6209071"/>
              <a:gd name="connsiteY0" fmla="*/ 2794819 h 2794819"/>
              <a:gd name="connsiteX1" fmla="*/ 5737123 w 6209071"/>
              <a:gd name="connsiteY1" fmla="*/ 2566219 h 2794819"/>
              <a:gd name="connsiteX2" fmla="*/ 4896465 w 6209071"/>
              <a:gd name="connsiteY2" fmla="*/ 2182761 h 2794819"/>
              <a:gd name="connsiteX3" fmla="*/ 4070555 w 6209071"/>
              <a:gd name="connsiteY3" fmla="*/ 1821425 h 2794819"/>
              <a:gd name="connsiteX4" fmla="*/ 3288891 w 6209071"/>
              <a:gd name="connsiteY4" fmla="*/ 1467464 h 2794819"/>
              <a:gd name="connsiteX5" fmla="*/ 2190136 w 6209071"/>
              <a:gd name="connsiteY5" fmla="*/ 966019 h 2794819"/>
              <a:gd name="connsiteX6" fmla="*/ 1482213 w 6209071"/>
              <a:gd name="connsiteY6" fmla="*/ 663677 h 2794819"/>
              <a:gd name="connsiteX7" fmla="*/ 479323 w 6209071"/>
              <a:gd name="connsiteY7" fmla="*/ 213851 h 2794819"/>
              <a:gd name="connsiteX8" fmla="*/ 0 w 6209071"/>
              <a:gd name="connsiteY8" fmla="*/ 0 h 2794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09071" h="2794819">
                <a:moveTo>
                  <a:pt x="6209071" y="2794819"/>
                </a:moveTo>
                <a:cubicBezTo>
                  <a:pt x="6082480" y="2731524"/>
                  <a:pt x="5955890" y="2668229"/>
                  <a:pt x="5737123" y="2566219"/>
                </a:cubicBezTo>
                <a:cubicBezTo>
                  <a:pt x="5518356" y="2464209"/>
                  <a:pt x="4896465" y="2182761"/>
                  <a:pt x="4896465" y="2182761"/>
                </a:cubicBezTo>
                <a:lnTo>
                  <a:pt x="4070555" y="1821425"/>
                </a:lnTo>
                <a:lnTo>
                  <a:pt x="3288891" y="1467464"/>
                </a:lnTo>
                <a:lnTo>
                  <a:pt x="2190136" y="966019"/>
                </a:lnTo>
                <a:cubicBezTo>
                  <a:pt x="1889023" y="832055"/>
                  <a:pt x="1482213" y="663677"/>
                  <a:pt x="1482213" y="663677"/>
                </a:cubicBezTo>
                <a:lnTo>
                  <a:pt x="479323" y="21385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9963901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Kantstein (opsjonell – ikke fotogrammetrisk)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78" y="1690688"/>
            <a:ext cx="8055942" cy="456578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656303" y="1688690"/>
            <a:ext cx="7713407" cy="2588342"/>
          </a:xfrm>
          <a:custGeom>
            <a:avLst/>
            <a:gdLst>
              <a:gd name="connsiteX0" fmla="*/ 0 w 7713407"/>
              <a:gd name="connsiteY0" fmla="*/ 2588342 h 2588342"/>
              <a:gd name="connsiteX1" fmla="*/ 1342103 w 7713407"/>
              <a:gd name="connsiteY1" fmla="*/ 2086897 h 2588342"/>
              <a:gd name="connsiteX2" fmla="*/ 2153265 w 7713407"/>
              <a:gd name="connsiteY2" fmla="*/ 1873045 h 2588342"/>
              <a:gd name="connsiteX3" fmla="*/ 2757949 w 7713407"/>
              <a:gd name="connsiteY3" fmla="*/ 1791929 h 2588342"/>
              <a:gd name="connsiteX4" fmla="*/ 3834581 w 7713407"/>
              <a:gd name="connsiteY4" fmla="*/ 1659194 h 2588342"/>
              <a:gd name="connsiteX5" fmla="*/ 4431891 w 7713407"/>
              <a:gd name="connsiteY5" fmla="*/ 1578078 h 2588342"/>
              <a:gd name="connsiteX6" fmla="*/ 4793226 w 7713407"/>
              <a:gd name="connsiteY6" fmla="*/ 1430594 h 2588342"/>
              <a:gd name="connsiteX7" fmla="*/ 5803491 w 7713407"/>
              <a:gd name="connsiteY7" fmla="*/ 943897 h 2588342"/>
              <a:gd name="connsiteX8" fmla="*/ 6769510 w 7713407"/>
              <a:gd name="connsiteY8" fmla="*/ 494071 h 2588342"/>
              <a:gd name="connsiteX9" fmla="*/ 6916994 w 7713407"/>
              <a:gd name="connsiteY9" fmla="*/ 383458 h 2588342"/>
              <a:gd name="connsiteX10" fmla="*/ 7049729 w 7713407"/>
              <a:gd name="connsiteY10" fmla="*/ 235975 h 2588342"/>
              <a:gd name="connsiteX11" fmla="*/ 7189839 w 7713407"/>
              <a:gd name="connsiteY11" fmla="*/ 191729 h 2588342"/>
              <a:gd name="connsiteX12" fmla="*/ 7713407 w 7713407"/>
              <a:gd name="connsiteY12" fmla="*/ 0 h 2588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713407" h="2588342">
                <a:moveTo>
                  <a:pt x="0" y="2588342"/>
                </a:moveTo>
                <a:cubicBezTo>
                  <a:pt x="491613" y="2397227"/>
                  <a:pt x="983226" y="2206113"/>
                  <a:pt x="1342103" y="2086897"/>
                </a:cubicBezTo>
                <a:cubicBezTo>
                  <a:pt x="1700981" y="1967681"/>
                  <a:pt x="1917291" y="1922206"/>
                  <a:pt x="2153265" y="1873045"/>
                </a:cubicBezTo>
                <a:cubicBezTo>
                  <a:pt x="2389239" y="1823884"/>
                  <a:pt x="2757949" y="1791929"/>
                  <a:pt x="2757949" y="1791929"/>
                </a:cubicBezTo>
                <a:lnTo>
                  <a:pt x="3834581" y="1659194"/>
                </a:lnTo>
                <a:cubicBezTo>
                  <a:pt x="4113571" y="1623552"/>
                  <a:pt x="4272117" y="1616178"/>
                  <a:pt x="4431891" y="1578078"/>
                </a:cubicBezTo>
                <a:cubicBezTo>
                  <a:pt x="4591665" y="1539978"/>
                  <a:pt x="4564626" y="1536291"/>
                  <a:pt x="4793226" y="1430594"/>
                </a:cubicBezTo>
                <a:cubicBezTo>
                  <a:pt x="5021826" y="1324897"/>
                  <a:pt x="5803491" y="943897"/>
                  <a:pt x="5803491" y="943897"/>
                </a:cubicBezTo>
                <a:lnTo>
                  <a:pt x="6769510" y="494071"/>
                </a:lnTo>
                <a:cubicBezTo>
                  <a:pt x="6955094" y="400665"/>
                  <a:pt x="6870291" y="426474"/>
                  <a:pt x="6916994" y="383458"/>
                </a:cubicBezTo>
                <a:cubicBezTo>
                  <a:pt x="6963697" y="340442"/>
                  <a:pt x="7004255" y="267930"/>
                  <a:pt x="7049729" y="235975"/>
                </a:cubicBezTo>
                <a:cubicBezTo>
                  <a:pt x="7095203" y="204020"/>
                  <a:pt x="7079226" y="231058"/>
                  <a:pt x="7189839" y="191729"/>
                </a:cubicBezTo>
                <a:cubicBezTo>
                  <a:pt x="7300452" y="152400"/>
                  <a:pt x="7506929" y="76200"/>
                  <a:pt x="7713407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8700209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Kantstein (opsjonell – ikke fotogrammetrisk)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78" y="1690688"/>
            <a:ext cx="8055942" cy="456578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656303" y="1688690"/>
            <a:ext cx="7713407" cy="2588342"/>
          </a:xfrm>
          <a:custGeom>
            <a:avLst/>
            <a:gdLst>
              <a:gd name="connsiteX0" fmla="*/ 0 w 7713407"/>
              <a:gd name="connsiteY0" fmla="*/ 2588342 h 2588342"/>
              <a:gd name="connsiteX1" fmla="*/ 1342103 w 7713407"/>
              <a:gd name="connsiteY1" fmla="*/ 2086897 h 2588342"/>
              <a:gd name="connsiteX2" fmla="*/ 2153265 w 7713407"/>
              <a:gd name="connsiteY2" fmla="*/ 1873045 h 2588342"/>
              <a:gd name="connsiteX3" fmla="*/ 2757949 w 7713407"/>
              <a:gd name="connsiteY3" fmla="*/ 1791929 h 2588342"/>
              <a:gd name="connsiteX4" fmla="*/ 3834581 w 7713407"/>
              <a:gd name="connsiteY4" fmla="*/ 1659194 h 2588342"/>
              <a:gd name="connsiteX5" fmla="*/ 4431891 w 7713407"/>
              <a:gd name="connsiteY5" fmla="*/ 1578078 h 2588342"/>
              <a:gd name="connsiteX6" fmla="*/ 4793226 w 7713407"/>
              <a:gd name="connsiteY6" fmla="*/ 1430594 h 2588342"/>
              <a:gd name="connsiteX7" fmla="*/ 5803491 w 7713407"/>
              <a:gd name="connsiteY7" fmla="*/ 943897 h 2588342"/>
              <a:gd name="connsiteX8" fmla="*/ 6769510 w 7713407"/>
              <a:gd name="connsiteY8" fmla="*/ 494071 h 2588342"/>
              <a:gd name="connsiteX9" fmla="*/ 6916994 w 7713407"/>
              <a:gd name="connsiteY9" fmla="*/ 383458 h 2588342"/>
              <a:gd name="connsiteX10" fmla="*/ 7049729 w 7713407"/>
              <a:gd name="connsiteY10" fmla="*/ 235975 h 2588342"/>
              <a:gd name="connsiteX11" fmla="*/ 7189839 w 7713407"/>
              <a:gd name="connsiteY11" fmla="*/ 191729 h 2588342"/>
              <a:gd name="connsiteX12" fmla="*/ 7713407 w 7713407"/>
              <a:gd name="connsiteY12" fmla="*/ 0 h 2588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713407" h="2588342">
                <a:moveTo>
                  <a:pt x="0" y="2588342"/>
                </a:moveTo>
                <a:cubicBezTo>
                  <a:pt x="491613" y="2397227"/>
                  <a:pt x="983226" y="2206113"/>
                  <a:pt x="1342103" y="2086897"/>
                </a:cubicBezTo>
                <a:cubicBezTo>
                  <a:pt x="1700981" y="1967681"/>
                  <a:pt x="1917291" y="1922206"/>
                  <a:pt x="2153265" y="1873045"/>
                </a:cubicBezTo>
                <a:cubicBezTo>
                  <a:pt x="2389239" y="1823884"/>
                  <a:pt x="2757949" y="1791929"/>
                  <a:pt x="2757949" y="1791929"/>
                </a:cubicBezTo>
                <a:lnTo>
                  <a:pt x="3834581" y="1659194"/>
                </a:lnTo>
                <a:cubicBezTo>
                  <a:pt x="4113571" y="1623552"/>
                  <a:pt x="4272117" y="1616178"/>
                  <a:pt x="4431891" y="1578078"/>
                </a:cubicBezTo>
                <a:cubicBezTo>
                  <a:pt x="4591665" y="1539978"/>
                  <a:pt x="4564626" y="1536291"/>
                  <a:pt x="4793226" y="1430594"/>
                </a:cubicBezTo>
                <a:cubicBezTo>
                  <a:pt x="5021826" y="1324897"/>
                  <a:pt x="5803491" y="943897"/>
                  <a:pt x="5803491" y="943897"/>
                </a:cubicBezTo>
                <a:lnTo>
                  <a:pt x="6769510" y="494071"/>
                </a:lnTo>
                <a:cubicBezTo>
                  <a:pt x="6955094" y="400665"/>
                  <a:pt x="6870291" y="426474"/>
                  <a:pt x="6916994" y="383458"/>
                </a:cubicBezTo>
                <a:cubicBezTo>
                  <a:pt x="6963697" y="340442"/>
                  <a:pt x="7004255" y="267930"/>
                  <a:pt x="7049729" y="235975"/>
                </a:cubicBezTo>
                <a:cubicBezTo>
                  <a:pt x="7095203" y="204020"/>
                  <a:pt x="7079226" y="231058"/>
                  <a:pt x="7189839" y="191729"/>
                </a:cubicBezTo>
                <a:cubicBezTo>
                  <a:pt x="7300452" y="152400"/>
                  <a:pt x="7506929" y="76200"/>
                  <a:pt x="7713407" y="0"/>
                </a:cubicBezTo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6" name="Rett linje 5"/>
          <p:cNvCxnSpPr>
            <a:stCxn id="5" idx="2"/>
          </p:cNvCxnSpPr>
          <p:nvPr/>
        </p:nvCxnSpPr>
        <p:spPr>
          <a:xfrm flipH="1" flipV="1">
            <a:off x="2800350" y="2381250"/>
            <a:ext cx="9218" cy="1180485"/>
          </a:xfrm>
          <a:prstGeom prst="line">
            <a:avLst/>
          </a:prstGeom>
          <a:ln w="317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>
            <a:endCxn id="5" idx="10"/>
          </p:cNvCxnSpPr>
          <p:nvPr/>
        </p:nvCxnSpPr>
        <p:spPr>
          <a:xfrm>
            <a:off x="7705898" y="1688690"/>
            <a:ext cx="134" cy="235975"/>
          </a:xfrm>
          <a:prstGeom prst="line">
            <a:avLst/>
          </a:prstGeom>
          <a:ln w="317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pilkobling 11"/>
          <p:cNvCxnSpPr/>
          <p:nvPr/>
        </p:nvCxnSpPr>
        <p:spPr>
          <a:xfrm flipV="1">
            <a:off x="2816943" y="1806678"/>
            <a:ext cx="4888955" cy="1164814"/>
          </a:xfrm>
          <a:prstGeom prst="straightConnector1">
            <a:avLst/>
          </a:prstGeom>
          <a:ln w="12700">
            <a:solidFill>
              <a:srgbClr val="FFFF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Sylinder 13"/>
          <p:cNvSpPr txBox="1"/>
          <p:nvPr/>
        </p:nvSpPr>
        <p:spPr>
          <a:xfrm rot="20804317">
            <a:off x="3705100" y="2047701"/>
            <a:ext cx="333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>
                <a:solidFill>
                  <a:srgbClr val="FFFF00"/>
                </a:solidFill>
              </a:rPr>
              <a:t>egenskap nedsenket kantstein</a:t>
            </a:r>
          </a:p>
        </p:txBody>
      </p:sp>
    </p:spTree>
    <p:extLst>
      <p:ext uri="{BB962C8B-B14F-4D97-AF65-F5344CB8AC3E}">
        <p14:creationId xmlns:p14="http://schemas.microsoft.com/office/powerpoint/2010/main" val="347149271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r>
              <a:rPr lang="nb-NO" dirty="0"/>
              <a:t>Kantstein (opsjonell – ikke fotogrammetrisk)</a:t>
            </a: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64" y="1225624"/>
            <a:ext cx="3076424" cy="2367073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689" y="1225624"/>
            <a:ext cx="3678338" cy="2371130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 rotWithShape="1">
          <a:blip r:embed="rId4"/>
          <a:srcRect t="3435" b="19538"/>
          <a:stretch/>
        </p:blipFill>
        <p:spPr>
          <a:xfrm>
            <a:off x="1010265" y="3541077"/>
            <a:ext cx="6754762" cy="2948787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1005407" y="1378100"/>
            <a:ext cx="3081224" cy="1152751"/>
          </a:xfrm>
          <a:custGeom>
            <a:avLst/>
            <a:gdLst>
              <a:gd name="connsiteX0" fmla="*/ 0 w 3081224"/>
              <a:gd name="connsiteY0" fmla="*/ 1152751 h 1152751"/>
              <a:gd name="connsiteX1" fmla="*/ 546039 w 3081224"/>
              <a:gd name="connsiteY1" fmla="*/ 953403 h 1152751"/>
              <a:gd name="connsiteX2" fmla="*/ 1074745 w 3081224"/>
              <a:gd name="connsiteY2" fmla="*/ 754055 h 1152751"/>
              <a:gd name="connsiteX3" fmla="*/ 1460439 w 3081224"/>
              <a:gd name="connsiteY3" fmla="*/ 606711 h 1152751"/>
              <a:gd name="connsiteX4" fmla="*/ 1850468 w 3081224"/>
              <a:gd name="connsiteY4" fmla="*/ 455034 h 1152751"/>
              <a:gd name="connsiteX5" fmla="*/ 2153823 w 3081224"/>
              <a:gd name="connsiteY5" fmla="*/ 338025 h 1152751"/>
              <a:gd name="connsiteX6" fmla="*/ 2491848 w 3081224"/>
              <a:gd name="connsiteY6" fmla="*/ 212349 h 1152751"/>
              <a:gd name="connsiteX7" fmla="*/ 2782202 w 3081224"/>
              <a:gd name="connsiteY7" fmla="*/ 99674 h 1152751"/>
              <a:gd name="connsiteX8" fmla="*/ 3081224 w 3081224"/>
              <a:gd name="connsiteY8" fmla="*/ 0 h 115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1224" h="1152751">
                <a:moveTo>
                  <a:pt x="0" y="1152751"/>
                </a:moveTo>
                <a:lnTo>
                  <a:pt x="546039" y="953403"/>
                </a:lnTo>
                <a:lnTo>
                  <a:pt x="1074745" y="754055"/>
                </a:lnTo>
                <a:lnTo>
                  <a:pt x="1460439" y="606711"/>
                </a:lnTo>
                <a:lnTo>
                  <a:pt x="1850468" y="455034"/>
                </a:lnTo>
                <a:lnTo>
                  <a:pt x="2153823" y="338025"/>
                </a:lnTo>
                <a:lnTo>
                  <a:pt x="2491848" y="212349"/>
                </a:lnTo>
                <a:cubicBezTo>
                  <a:pt x="2596578" y="172624"/>
                  <a:pt x="2683973" y="135065"/>
                  <a:pt x="2782202" y="99674"/>
                </a:cubicBezTo>
                <a:cubicBezTo>
                  <a:pt x="2880431" y="64282"/>
                  <a:pt x="2980827" y="32141"/>
                  <a:pt x="3081224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4350984" y="1239424"/>
            <a:ext cx="3410582" cy="1477774"/>
          </a:xfrm>
          <a:custGeom>
            <a:avLst/>
            <a:gdLst>
              <a:gd name="connsiteX0" fmla="*/ 3410582 w 3410582"/>
              <a:gd name="connsiteY0" fmla="*/ 1477774 h 1477774"/>
              <a:gd name="connsiteX1" fmla="*/ 3059556 w 3410582"/>
              <a:gd name="connsiteY1" fmla="*/ 1317429 h 1477774"/>
              <a:gd name="connsiteX2" fmla="*/ 2331503 w 3410582"/>
              <a:gd name="connsiteY2" fmla="*/ 988072 h 1477774"/>
              <a:gd name="connsiteX3" fmla="*/ 1742127 w 3410582"/>
              <a:gd name="connsiteY3" fmla="*/ 749721 h 1477774"/>
              <a:gd name="connsiteX4" fmla="*/ 1200421 w 3410582"/>
              <a:gd name="connsiteY4" fmla="*/ 528705 h 1477774"/>
              <a:gd name="connsiteX5" fmla="*/ 762722 w 3410582"/>
              <a:gd name="connsiteY5" fmla="*/ 355359 h 1477774"/>
              <a:gd name="connsiteX6" fmla="*/ 459367 w 3410582"/>
              <a:gd name="connsiteY6" fmla="*/ 208015 h 1477774"/>
              <a:gd name="connsiteX7" fmla="*/ 182013 w 3410582"/>
              <a:gd name="connsiteY7" fmla="*/ 69338 h 1477774"/>
              <a:gd name="connsiteX8" fmla="*/ 0 w 3410582"/>
              <a:gd name="connsiteY8" fmla="*/ 0 h 1477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0582" h="1477774">
                <a:moveTo>
                  <a:pt x="3410582" y="1477774"/>
                </a:moveTo>
                <a:lnTo>
                  <a:pt x="3059556" y="1317429"/>
                </a:lnTo>
                <a:lnTo>
                  <a:pt x="2331503" y="988072"/>
                </a:lnTo>
                <a:cubicBezTo>
                  <a:pt x="2111931" y="893454"/>
                  <a:pt x="1742127" y="749721"/>
                  <a:pt x="1742127" y="749721"/>
                </a:cubicBezTo>
                <a:lnTo>
                  <a:pt x="1200421" y="528705"/>
                </a:lnTo>
                <a:cubicBezTo>
                  <a:pt x="1037187" y="462978"/>
                  <a:pt x="886231" y="408807"/>
                  <a:pt x="762722" y="355359"/>
                </a:cubicBezTo>
                <a:cubicBezTo>
                  <a:pt x="639213" y="301911"/>
                  <a:pt x="459367" y="208015"/>
                  <a:pt x="459367" y="208015"/>
                </a:cubicBezTo>
                <a:cubicBezTo>
                  <a:pt x="362582" y="160345"/>
                  <a:pt x="258574" y="104007"/>
                  <a:pt x="182013" y="69338"/>
                </a:cubicBezTo>
                <a:cubicBezTo>
                  <a:pt x="105452" y="34669"/>
                  <a:pt x="52726" y="17334"/>
                  <a:pt x="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1001073" y="3544925"/>
            <a:ext cx="6080110" cy="2041149"/>
          </a:xfrm>
          <a:custGeom>
            <a:avLst/>
            <a:gdLst>
              <a:gd name="connsiteX0" fmla="*/ 0 w 6080110"/>
              <a:gd name="connsiteY0" fmla="*/ 2041149 h 2041149"/>
              <a:gd name="connsiteX1" fmla="*/ 1018408 w 6080110"/>
              <a:gd name="connsiteY1" fmla="*/ 1681456 h 2041149"/>
              <a:gd name="connsiteX2" fmla="*/ 1850468 w 6080110"/>
              <a:gd name="connsiteY2" fmla="*/ 1421437 h 2041149"/>
              <a:gd name="connsiteX3" fmla="*/ 2214495 w 6080110"/>
              <a:gd name="connsiteY3" fmla="*/ 1369433 h 2041149"/>
              <a:gd name="connsiteX4" fmla="*/ 2916546 w 6080110"/>
              <a:gd name="connsiteY4" fmla="*/ 1295761 h 2041149"/>
              <a:gd name="connsiteX5" fmla="*/ 3410582 w 6080110"/>
              <a:gd name="connsiteY5" fmla="*/ 1252425 h 2041149"/>
              <a:gd name="connsiteX6" fmla="*/ 3709604 w 6080110"/>
              <a:gd name="connsiteY6" fmla="*/ 1209088 h 2041149"/>
              <a:gd name="connsiteX7" fmla="*/ 3991291 w 6080110"/>
              <a:gd name="connsiteY7" fmla="*/ 1074745 h 2041149"/>
              <a:gd name="connsiteX8" fmla="*/ 4411655 w 6080110"/>
              <a:gd name="connsiteY8" fmla="*/ 879731 h 2041149"/>
              <a:gd name="connsiteX9" fmla="*/ 4927359 w 6080110"/>
              <a:gd name="connsiteY9" fmla="*/ 624046 h 2041149"/>
              <a:gd name="connsiteX10" fmla="*/ 5386726 w 6080110"/>
              <a:gd name="connsiteY10" fmla="*/ 398696 h 2041149"/>
              <a:gd name="connsiteX11" fmla="*/ 5694415 w 6080110"/>
              <a:gd name="connsiteY11" fmla="*/ 264353 h 2041149"/>
              <a:gd name="connsiteX12" fmla="*/ 5798423 w 6080110"/>
              <a:gd name="connsiteY12" fmla="*/ 177680 h 2041149"/>
              <a:gd name="connsiteX13" fmla="*/ 5906764 w 6080110"/>
              <a:gd name="connsiteY13" fmla="*/ 52004 h 2041149"/>
              <a:gd name="connsiteX14" fmla="*/ 5958768 w 6080110"/>
              <a:gd name="connsiteY14" fmla="*/ 39003 h 2041149"/>
              <a:gd name="connsiteX15" fmla="*/ 6080110 w 6080110"/>
              <a:gd name="connsiteY15" fmla="*/ 0 h 204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80110" h="2041149">
                <a:moveTo>
                  <a:pt x="0" y="2041149"/>
                </a:moveTo>
                <a:lnTo>
                  <a:pt x="1018408" y="1681456"/>
                </a:lnTo>
                <a:cubicBezTo>
                  <a:pt x="1326819" y="1578171"/>
                  <a:pt x="1651120" y="1473441"/>
                  <a:pt x="1850468" y="1421437"/>
                </a:cubicBezTo>
                <a:cubicBezTo>
                  <a:pt x="2049816" y="1369433"/>
                  <a:pt x="2036815" y="1390379"/>
                  <a:pt x="2214495" y="1369433"/>
                </a:cubicBezTo>
                <a:cubicBezTo>
                  <a:pt x="2392175" y="1348487"/>
                  <a:pt x="2717198" y="1315262"/>
                  <a:pt x="2916546" y="1295761"/>
                </a:cubicBezTo>
                <a:cubicBezTo>
                  <a:pt x="3115894" y="1276260"/>
                  <a:pt x="3278406" y="1266870"/>
                  <a:pt x="3410582" y="1252425"/>
                </a:cubicBezTo>
                <a:cubicBezTo>
                  <a:pt x="3542758" y="1237979"/>
                  <a:pt x="3612819" y="1238701"/>
                  <a:pt x="3709604" y="1209088"/>
                </a:cubicBezTo>
                <a:cubicBezTo>
                  <a:pt x="3806389" y="1179475"/>
                  <a:pt x="3991291" y="1074745"/>
                  <a:pt x="3991291" y="1074745"/>
                </a:cubicBezTo>
                <a:cubicBezTo>
                  <a:pt x="4108300" y="1019852"/>
                  <a:pt x="4255644" y="954847"/>
                  <a:pt x="4411655" y="879731"/>
                </a:cubicBezTo>
                <a:cubicBezTo>
                  <a:pt x="4567666" y="804615"/>
                  <a:pt x="4927359" y="624046"/>
                  <a:pt x="4927359" y="624046"/>
                </a:cubicBezTo>
                <a:lnTo>
                  <a:pt x="5386726" y="398696"/>
                </a:lnTo>
                <a:cubicBezTo>
                  <a:pt x="5514569" y="338747"/>
                  <a:pt x="5625799" y="301189"/>
                  <a:pt x="5694415" y="264353"/>
                </a:cubicBezTo>
                <a:cubicBezTo>
                  <a:pt x="5763031" y="227517"/>
                  <a:pt x="5763032" y="213071"/>
                  <a:pt x="5798423" y="177680"/>
                </a:cubicBezTo>
                <a:cubicBezTo>
                  <a:pt x="5833814" y="142289"/>
                  <a:pt x="5880040" y="75117"/>
                  <a:pt x="5906764" y="52004"/>
                </a:cubicBezTo>
                <a:cubicBezTo>
                  <a:pt x="5933488" y="28891"/>
                  <a:pt x="5929877" y="47670"/>
                  <a:pt x="5958768" y="39003"/>
                </a:cubicBezTo>
                <a:cubicBezTo>
                  <a:pt x="5987659" y="30336"/>
                  <a:pt x="6033884" y="15168"/>
                  <a:pt x="608011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TekstSylinder 10"/>
          <p:cNvSpPr txBox="1"/>
          <p:nvPr/>
        </p:nvSpPr>
        <p:spPr>
          <a:xfrm>
            <a:off x="6249656" y="6274420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Mika Sundin, Kartverket</a:t>
            </a:r>
          </a:p>
        </p:txBody>
      </p:sp>
    </p:spTree>
    <p:extLst>
      <p:ext uri="{BB962C8B-B14F-4D97-AF65-F5344CB8AC3E}">
        <p14:creationId xmlns:p14="http://schemas.microsoft.com/office/powerpoint/2010/main" val="2388021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547200" y="3094370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164598" y="218992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837806" y="2968706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245188" y="431991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/>
          <p:nvPr/>
        </p:nvCxnSpPr>
        <p:spPr>
          <a:xfrm>
            <a:off x="4826327" y="3859875"/>
            <a:ext cx="234282" cy="41418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8" y="5228492"/>
            <a:ext cx="10969" cy="999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15621" y="2000411"/>
            <a:ext cx="2590" cy="3241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60944" y="3726575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115687" y="222311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691283" y="473000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99" name="TekstSylinder 98"/>
          <p:cNvSpPr txBox="1"/>
          <p:nvPr/>
        </p:nvSpPr>
        <p:spPr>
          <a:xfrm>
            <a:off x="7679688" y="2471770"/>
            <a:ext cx="2666849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chemeClr val="tx2"/>
                </a:solidFill>
              </a:rPr>
              <a:t>Kanalisert 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Gang- 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Fortau</a:t>
            </a:r>
          </a:p>
        </p:txBody>
      </p:sp>
      <p:cxnSp>
        <p:nvCxnSpPr>
          <p:cNvPr id="4" name="Rett linje 3"/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>
            <a:off x="7774736" y="2746695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7774319" y="2592288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>
            <a:endCxn id="14" idx="6"/>
          </p:cNvCxnSpPr>
          <p:nvPr/>
        </p:nvCxnSpPr>
        <p:spPr>
          <a:xfrm flipH="1">
            <a:off x="5882483" y="4314758"/>
            <a:ext cx="3096990" cy="15894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7774320" y="2904105"/>
            <a:ext cx="377995" cy="3231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/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/>
          <p:cNvCxnSpPr/>
          <p:nvPr/>
        </p:nvCxnSpPr>
        <p:spPr>
          <a:xfrm flipH="1">
            <a:off x="5547055" y="3263550"/>
            <a:ext cx="280050" cy="450473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4522143" y="3258612"/>
            <a:ext cx="278756" cy="43452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22" name="Rett linje 121"/>
          <p:cNvCxnSpPr/>
          <p:nvPr/>
        </p:nvCxnSpPr>
        <p:spPr>
          <a:xfrm flipH="1">
            <a:off x="4505527" y="4934043"/>
            <a:ext cx="267467" cy="42821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5554831" y="4947735"/>
            <a:ext cx="264981" cy="42111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Rett linje 127"/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>
            <a:off x="4505526" y="5362262"/>
            <a:ext cx="0" cy="86668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kstSylinder 134"/>
          <p:cNvSpPr txBox="1"/>
          <p:nvPr/>
        </p:nvSpPr>
        <p:spPr>
          <a:xfrm>
            <a:off x="9048632" y="3433778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  <p:cxnSp>
        <p:nvCxnSpPr>
          <p:cNvPr id="138" name="Rett linje 137"/>
          <p:cNvCxnSpPr/>
          <p:nvPr/>
        </p:nvCxnSpPr>
        <p:spPr>
          <a:xfrm flipH="1">
            <a:off x="7774320" y="3046470"/>
            <a:ext cx="377995" cy="3231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Rett linje 139"/>
          <p:cNvCxnSpPr/>
          <p:nvPr/>
        </p:nvCxnSpPr>
        <p:spPr>
          <a:xfrm flipV="1">
            <a:off x="3718712" y="1339886"/>
            <a:ext cx="10989" cy="3138577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Rett linje 143"/>
          <p:cNvCxnSpPr/>
          <p:nvPr/>
        </p:nvCxnSpPr>
        <p:spPr>
          <a:xfrm flipH="1">
            <a:off x="7774320" y="3203880"/>
            <a:ext cx="377995" cy="323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6294228" y="1334572"/>
            <a:ext cx="5011" cy="259201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kstSylinder 117"/>
          <p:cNvSpPr txBox="1"/>
          <p:nvPr/>
        </p:nvSpPr>
        <p:spPr>
          <a:xfrm>
            <a:off x="7679688" y="1354495"/>
            <a:ext cx="2666849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rgbClr val="FFC000"/>
                </a:solidFill>
              </a:rPr>
              <a:t>Gangsykkelvegkant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0B0F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</a:p>
        </p:txBody>
      </p:sp>
      <p:cxnSp>
        <p:nvCxnSpPr>
          <p:cNvPr id="119" name="Rett linje 118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Rett linje 119"/>
          <p:cNvCxnSpPr/>
          <p:nvPr/>
        </p:nvCxnSpPr>
        <p:spPr>
          <a:xfrm flipH="1">
            <a:off x="7774376" y="1622197"/>
            <a:ext cx="386608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Rett linje 122"/>
          <p:cNvCxnSpPr/>
          <p:nvPr/>
        </p:nvCxnSpPr>
        <p:spPr>
          <a:xfrm>
            <a:off x="7783823" y="177351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Rett linje 129"/>
          <p:cNvCxnSpPr/>
          <p:nvPr/>
        </p:nvCxnSpPr>
        <p:spPr>
          <a:xfrm flipH="1">
            <a:off x="7783824" y="19463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Rett linje 136"/>
          <p:cNvCxnSpPr/>
          <p:nvPr/>
        </p:nvCxnSpPr>
        <p:spPr>
          <a:xfrm flipV="1">
            <a:off x="7783824" y="2080680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7778944" y="223381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ittel 1"/>
          <p:cNvSpPr>
            <a:spLocks noGrp="1"/>
          </p:cNvSpPr>
          <p:nvPr>
            <p:ph type="ctrTitle"/>
          </p:nvPr>
        </p:nvSpPr>
        <p:spPr>
          <a:xfrm>
            <a:off x="994366" y="299045"/>
            <a:ext cx="10097704" cy="745463"/>
          </a:xfrm>
        </p:spPr>
        <p:txBody>
          <a:bodyPr>
            <a:noAutofit/>
          </a:bodyPr>
          <a:lstStyle/>
          <a:p>
            <a:r>
              <a:rPr lang="nb-NO" sz="2400" dirty="0"/>
              <a:t>ALT. 2 Veg - flater og avgrensningslinjer (FKB-Veg 5.0) - (egen objekttype for avgrensningslinjer for gående og syklende) med typeveg</a:t>
            </a:r>
            <a:endParaRPr lang="nb-NO" sz="3200" dirty="0"/>
          </a:p>
        </p:txBody>
      </p:sp>
    </p:spTree>
    <p:extLst>
      <p:ext uri="{BB962C8B-B14F-4D97-AF65-F5344CB8AC3E}">
        <p14:creationId xmlns:p14="http://schemas.microsoft.com/office/powerpoint/2010/main" val="108599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r>
              <a:rPr lang="nb-NO" dirty="0"/>
              <a:t>Kantstein (opsjonell – ikke fotogrammetrisk)</a:t>
            </a:r>
          </a:p>
        </p:txBody>
      </p:sp>
      <p:pic>
        <p:nvPicPr>
          <p:cNvPr id="11" name="Bild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73510"/>
            <a:ext cx="6755674" cy="5197974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836023" y="1280160"/>
            <a:ext cx="5599611" cy="548640"/>
          </a:xfrm>
          <a:custGeom>
            <a:avLst/>
            <a:gdLst>
              <a:gd name="connsiteX0" fmla="*/ 0 w 5599611"/>
              <a:gd name="connsiteY0" fmla="*/ 548640 h 548640"/>
              <a:gd name="connsiteX1" fmla="*/ 2072640 w 5599611"/>
              <a:gd name="connsiteY1" fmla="*/ 339634 h 548640"/>
              <a:gd name="connsiteX2" fmla="*/ 3187337 w 5599611"/>
              <a:gd name="connsiteY2" fmla="*/ 200297 h 548640"/>
              <a:gd name="connsiteX3" fmla="*/ 4415246 w 5599611"/>
              <a:gd name="connsiteY3" fmla="*/ 78377 h 548640"/>
              <a:gd name="connsiteX4" fmla="*/ 5599611 w 5599611"/>
              <a:gd name="connsiteY4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9611" h="548640">
                <a:moveTo>
                  <a:pt x="0" y="548640"/>
                </a:moveTo>
                <a:lnTo>
                  <a:pt x="2072640" y="339634"/>
                </a:lnTo>
                <a:cubicBezTo>
                  <a:pt x="2603863" y="281577"/>
                  <a:pt x="2796903" y="243840"/>
                  <a:pt x="3187337" y="200297"/>
                </a:cubicBezTo>
                <a:cubicBezTo>
                  <a:pt x="3577771" y="156754"/>
                  <a:pt x="4013200" y="111760"/>
                  <a:pt x="4415246" y="78377"/>
                </a:cubicBezTo>
                <a:cubicBezTo>
                  <a:pt x="4817292" y="44994"/>
                  <a:pt x="5208451" y="22497"/>
                  <a:pt x="5599611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836023" y="1915886"/>
            <a:ext cx="6757851" cy="3631474"/>
          </a:xfrm>
          <a:custGeom>
            <a:avLst/>
            <a:gdLst>
              <a:gd name="connsiteX0" fmla="*/ 0 w 6757851"/>
              <a:gd name="connsiteY0" fmla="*/ 3631474 h 3631474"/>
              <a:gd name="connsiteX1" fmla="*/ 2211977 w 6757851"/>
              <a:gd name="connsiteY1" fmla="*/ 2403565 h 3631474"/>
              <a:gd name="connsiteX2" fmla="*/ 3535680 w 6757851"/>
              <a:gd name="connsiteY2" fmla="*/ 1654628 h 3631474"/>
              <a:gd name="connsiteX3" fmla="*/ 4702628 w 6757851"/>
              <a:gd name="connsiteY3" fmla="*/ 1062445 h 3631474"/>
              <a:gd name="connsiteX4" fmla="*/ 5582194 w 6757851"/>
              <a:gd name="connsiteY4" fmla="*/ 609600 h 3631474"/>
              <a:gd name="connsiteX5" fmla="*/ 6226628 w 6757851"/>
              <a:gd name="connsiteY5" fmla="*/ 243840 h 3631474"/>
              <a:gd name="connsiteX6" fmla="*/ 6757851 w 6757851"/>
              <a:gd name="connsiteY6" fmla="*/ 0 h 363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57851" h="3631474">
                <a:moveTo>
                  <a:pt x="0" y="3631474"/>
                </a:moveTo>
                <a:lnTo>
                  <a:pt x="2211977" y="2403565"/>
                </a:lnTo>
                <a:cubicBezTo>
                  <a:pt x="2801257" y="2074091"/>
                  <a:pt x="3120572" y="1878148"/>
                  <a:pt x="3535680" y="1654628"/>
                </a:cubicBezTo>
                <a:cubicBezTo>
                  <a:pt x="3950789" y="1431108"/>
                  <a:pt x="4702628" y="1062445"/>
                  <a:pt x="4702628" y="1062445"/>
                </a:cubicBezTo>
                <a:lnTo>
                  <a:pt x="5582194" y="609600"/>
                </a:lnTo>
                <a:cubicBezTo>
                  <a:pt x="5836194" y="473166"/>
                  <a:pt x="6030685" y="345440"/>
                  <a:pt x="6226628" y="243840"/>
                </a:cubicBezTo>
                <a:cubicBezTo>
                  <a:pt x="6422571" y="142240"/>
                  <a:pt x="6590211" y="71120"/>
                  <a:pt x="6757851" y="0"/>
                </a:cubicBez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827314" y="1611086"/>
            <a:ext cx="6766560" cy="2586445"/>
          </a:xfrm>
          <a:custGeom>
            <a:avLst/>
            <a:gdLst>
              <a:gd name="connsiteX0" fmla="*/ 0 w 6766560"/>
              <a:gd name="connsiteY0" fmla="*/ 2586445 h 2586445"/>
              <a:gd name="connsiteX1" fmla="*/ 1663337 w 6766560"/>
              <a:gd name="connsiteY1" fmla="*/ 1924594 h 2586445"/>
              <a:gd name="connsiteX2" fmla="*/ 3431177 w 6766560"/>
              <a:gd name="connsiteY2" fmla="*/ 1254034 h 2586445"/>
              <a:gd name="connsiteX3" fmla="*/ 4876800 w 6766560"/>
              <a:gd name="connsiteY3" fmla="*/ 705394 h 2586445"/>
              <a:gd name="connsiteX4" fmla="*/ 5677989 w 6766560"/>
              <a:gd name="connsiteY4" fmla="*/ 383177 h 2586445"/>
              <a:gd name="connsiteX5" fmla="*/ 6365966 w 6766560"/>
              <a:gd name="connsiteY5" fmla="*/ 156754 h 2586445"/>
              <a:gd name="connsiteX6" fmla="*/ 6766560 w 6766560"/>
              <a:gd name="connsiteY6" fmla="*/ 0 h 258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6560" h="2586445">
                <a:moveTo>
                  <a:pt x="0" y="2586445"/>
                </a:moveTo>
                <a:lnTo>
                  <a:pt x="1663337" y="1924594"/>
                </a:lnTo>
                <a:lnTo>
                  <a:pt x="3431177" y="1254034"/>
                </a:lnTo>
                <a:lnTo>
                  <a:pt x="4876800" y="705394"/>
                </a:lnTo>
                <a:cubicBezTo>
                  <a:pt x="5251269" y="560251"/>
                  <a:pt x="5429795" y="474617"/>
                  <a:pt x="5677989" y="383177"/>
                </a:cubicBezTo>
                <a:cubicBezTo>
                  <a:pt x="5926183" y="291737"/>
                  <a:pt x="6184538" y="220617"/>
                  <a:pt x="6365966" y="156754"/>
                </a:cubicBezTo>
                <a:cubicBezTo>
                  <a:pt x="6547394" y="92891"/>
                  <a:pt x="6656977" y="46445"/>
                  <a:pt x="676656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4" name="Rett pilkobling 13"/>
          <p:cNvCxnSpPr/>
          <p:nvPr/>
        </p:nvCxnSpPr>
        <p:spPr>
          <a:xfrm>
            <a:off x="1957251" y="1721475"/>
            <a:ext cx="4007032" cy="1056559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pilkobling 14"/>
          <p:cNvCxnSpPr/>
          <p:nvPr/>
        </p:nvCxnSpPr>
        <p:spPr>
          <a:xfrm>
            <a:off x="3191691" y="1598022"/>
            <a:ext cx="3137263" cy="442404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pilkobling 17"/>
          <p:cNvCxnSpPr>
            <a:endCxn id="5" idx="3"/>
          </p:cNvCxnSpPr>
          <p:nvPr/>
        </p:nvCxnSpPr>
        <p:spPr>
          <a:xfrm>
            <a:off x="1424395" y="1763991"/>
            <a:ext cx="4114256" cy="1214340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>
            <a:off x="3877491" y="1495695"/>
            <a:ext cx="3014254" cy="346169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pilkobling 21"/>
          <p:cNvCxnSpPr/>
          <p:nvPr/>
        </p:nvCxnSpPr>
        <p:spPr>
          <a:xfrm>
            <a:off x="4580709" y="1409698"/>
            <a:ext cx="2767148" cy="289561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pilkobling 24"/>
          <p:cNvCxnSpPr/>
          <p:nvPr/>
        </p:nvCxnSpPr>
        <p:spPr>
          <a:xfrm>
            <a:off x="836023" y="1841864"/>
            <a:ext cx="4302034" cy="1308581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Sylinder 12"/>
          <p:cNvSpPr txBox="1"/>
          <p:nvPr/>
        </p:nvSpPr>
        <p:spPr>
          <a:xfrm>
            <a:off x="7934211" y="1495695"/>
            <a:ext cx="31561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Gule piler viser fortauflatens utstrekning med dagens forslag til ny standard.</a:t>
            </a:r>
          </a:p>
          <a:p>
            <a:r>
              <a:rPr lang="nb-NO" dirty="0"/>
              <a:t>Blå piler viser mulig utstrakning av fortauflaten med opsjonelt registrert kantstein (innmålt med stor nøyaktighet, ikke fotogrammetrisk)</a:t>
            </a:r>
          </a:p>
          <a:p>
            <a:endParaRPr lang="nb-NO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6081964" y="6213089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Mika Sundin, Kartverket</a:t>
            </a:r>
          </a:p>
        </p:txBody>
      </p:sp>
    </p:spTree>
    <p:extLst>
      <p:ext uri="{BB962C8B-B14F-4D97-AF65-F5344CB8AC3E}">
        <p14:creationId xmlns:p14="http://schemas.microsoft.com/office/powerpoint/2010/main" val="338643655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FunkjsonVegbom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5462232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TypeVegbom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1634800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TypevegGåendeOgSyklende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6000069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TypevegKjørende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410016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VegoppmerkingBruksområde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778520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VegrekkverkType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20" y="1442756"/>
            <a:ext cx="6154009" cy="4029637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H="1" flipV="1">
            <a:off x="466299" y="1764528"/>
            <a:ext cx="2060811" cy="484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51655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VegrekkverkType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522" y="1564643"/>
            <a:ext cx="6134956" cy="4505954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V="1">
            <a:off x="6093725" y="4442346"/>
            <a:ext cx="2995684" cy="7506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8887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VegrekkverkType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234" y="2300130"/>
            <a:ext cx="3267531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22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395653"/>
            <a:ext cx="8429401" cy="509955"/>
          </a:xfrm>
        </p:spPr>
        <p:txBody>
          <a:bodyPr>
            <a:noAutofit/>
          </a:bodyPr>
          <a:lstStyle/>
          <a:p>
            <a:r>
              <a:rPr lang="nb-NO" sz="2400" dirty="0"/>
              <a:t>Samferdsel - flater og avgrensningslinjer (FKB-Veg 5.0)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5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395653"/>
            <a:ext cx="8429401" cy="509955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</a:t>
            </a:r>
            <a:br>
              <a:rPr lang="nb-NO" sz="2400" dirty="0"/>
            </a:br>
            <a:r>
              <a:rPr lang="nb-NO" sz="1200" dirty="0"/>
              <a:t>kun oppmerking mellom gang og sykkelareal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260318" y="1171388"/>
            <a:ext cx="2445282" cy="3556000"/>
          </a:xfrm>
          <a:custGeom>
            <a:avLst/>
            <a:gdLst>
              <a:gd name="connsiteX0" fmla="*/ 520858 w 2445282"/>
              <a:gd name="connsiteY0" fmla="*/ 0 h 3556000"/>
              <a:gd name="connsiteX1" fmla="*/ 485000 w 2445282"/>
              <a:gd name="connsiteY1" fmla="*/ 292847 h 3556000"/>
              <a:gd name="connsiteX2" fmla="*/ 401329 w 2445282"/>
              <a:gd name="connsiteY2" fmla="*/ 723153 h 3556000"/>
              <a:gd name="connsiteX3" fmla="*/ 305706 w 2445282"/>
              <a:gd name="connsiteY3" fmla="*/ 1207247 h 3556000"/>
              <a:gd name="connsiteX4" fmla="*/ 198129 w 2445282"/>
              <a:gd name="connsiteY4" fmla="*/ 1661459 h 3556000"/>
              <a:gd name="connsiteX5" fmla="*/ 102506 w 2445282"/>
              <a:gd name="connsiteY5" fmla="*/ 2002118 h 3556000"/>
              <a:gd name="connsiteX6" fmla="*/ 18835 w 2445282"/>
              <a:gd name="connsiteY6" fmla="*/ 2271059 h 3556000"/>
              <a:gd name="connsiteX7" fmla="*/ 906 w 2445282"/>
              <a:gd name="connsiteY7" fmla="*/ 2438400 h 3556000"/>
              <a:gd name="connsiteX8" fmla="*/ 6882 w 2445282"/>
              <a:gd name="connsiteY8" fmla="*/ 2587812 h 3556000"/>
              <a:gd name="connsiteX9" fmla="*/ 42741 w 2445282"/>
              <a:gd name="connsiteY9" fmla="*/ 2749177 h 3556000"/>
              <a:gd name="connsiteX10" fmla="*/ 120435 w 2445282"/>
              <a:gd name="connsiteY10" fmla="*/ 2928471 h 3556000"/>
              <a:gd name="connsiteX11" fmla="*/ 251917 w 2445282"/>
              <a:gd name="connsiteY11" fmla="*/ 3065930 h 3556000"/>
              <a:gd name="connsiteX12" fmla="*/ 353517 w 2445282"/>
              <a:gd name="connsiteY12" fmla="*/ 3161553 h 3556000"/>
              <a:gd name="connsiteX13" fmla="*/ 514882 w 2445282"/>
              <a:gd name="connsiteY13" fmla="*/ 3215341 h 3556000"/>
              <a:gd name="connsiteX14" fmla="*/ 1040811 w 2445282"/>
              <a:gd name="connsiteY14" fmla="*/ 3287059 h 3556000"/>
              <a:gd name="connsiteX15" fmla="*/ 1453188 w 2445282"/>
              <a:gd name="connsiteY15" fmla="*/ 3358777 h 3556000"/>
              <a:gd name="connsiteX16" fmla="*/ 1967164 w 2445282"/>
              <a:gd name="connsiteY16" fmla="*/ 3454400 h 3556000"/>
              <a:gd name="connsiteX17" fmla="*/ 2445282 w 2445282"/>
              <a:gd name="connsiteY17" fmla="*/ 3556000 h 35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45282" h="3556000">
                <a:moveTo>
                  <a:pt x="520858" y="0"/>
                </a:moveTo>
                <a:cubicBezTo>
                  <a:pt x="512889" y="86161"/>
                  <a:pt x="504921" y="172322"/>
                  <a:pt x="485000" y="292847"/>
                </a:cubicBezTo>
                <a:cubicBezTo>
                  <a:pt x="465078" y="413373"/>
                  <a:pt x="431211" y="570753"/>
                  <a:pt x="401329" y="723153"/>
                </a:cubicBezTo>
                <a:cubicBezTo>
                  <a:pt x="371447" y="875553"/>
                  <a:pt x="339573" y="1050863"/>
                  <a:pt x="305706" y="1207247"/>
                </a:cubicBezTo>
                <a:cubicBezTo>
                  <a:pt x="271839" y="1363631"/>
                  <a:pt x="231996" y="1528981"/>
                  <a:pt x="198129" y="1661459"/>
                </a:cubicBezTo>
                <a:cubicBezTo>
                  <a:pt x="164262" y="1793937"/>
                  <a:pt x="132388" y="1900518"/>
                  <a:pt x="102506" y="2002118"/>
                </a:cubicBezTo>
                <a:cubicBezTo>
                  <a:pt x="72624" y="2103718"/>
                  <a:pt x="35768" y="2198345"/>
                  <a:pt x="18835" y="2271059"/>
                </a:cubicBezTo>
                <a:cubicBezTo>
                  <a:pt x="1902" y="2343773"/>
                  <a:pt x="2898" y="2385608"/>
                  <a:pt x="906" y="2438400"/>
                </a:cubicBezTo>
                <a:cubicBezTo>
                  <a:pt x="-1086" y="2491192"/>
                  <a:pt x="-90" y="2536016"/>
                  <a:pt x="6882" y="2587812"/>
                </a:cubicBezTo>
                <a:cubicBezTo>
                  <a:pt x="13854" y="2639608"/>
                  <a:pt x="23816" y="2692401"/>
                  <a:pt x="42741" y="2749177"/>
                </a:cubicBezTo>
                <a:cubicBezTo>
                  <a:pt x="61666" y="2805953"/>
                  <a:pt x="85572" y="2875679"/>
                  <a:pt x="120435" y="2928471"/>
                </a:cubicBezTo>
                <a:cubicBezTo>
                  <a:pt x="155298" y="2981263"/>
                  <a:pt x="213070" y="3027083"/>
                  <a:pt x="251917" y="3065930"/>
                </a:cubicBezTo>
                <a:cubicBezTo>
                  <a:pt x="290764" y="3104777"/>
                  <a:pt x="309690" y="3136651"/>
                  <a:pt x="353517" y="3161553"/>
                </a:cubicBezTo>
                <a:cubicBezTo>
                  <a:pt x="397344" y="3186455"/>
                  <a:pt x="400333" y="3194423"/>
                  <a:pt x="514882" y="3215341"/>
                </a:cubicBezTo>
                <a:cubicBezTo>
                  <a:pt x="629431" y="3236259"/>
                  <a:pt x="884427" y="3263153"/>
                  <a:pt x="1040811" y="3287059"/>
                </a:cubicBezTo>
                <a:cubicBezTo>
                  <a:pt x="1197195" y="3310965"/>
                  <a:pt x="1453188" y="3358777"/>
                  <a:pt x="1453188" y="3358777"/>
                </a:cubicBezTo>
                <a:lnTo>
                  <a:pt x="1967164" y="3454400"/>
                </a:lnTo>
                <a:cubicBezTo>
                  <a:pt x="2132513" y="3487270"/>
                  <a:pt x="2288897" y="3521635"/>
                  <a:pt x="2445282" y="355600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1446306" y="4589834"/>
            <a:ext cx="5259294" cy="424425"/>
          </a:xfrm>
          <a:custGeom>
            <a:avLst/>
            <a:gdLst>
              <a:gd name="connsiteX0" fmla="*/ 0 w 5259294"/>
              <a:gd name="connsiteY0" fmla="*/ 59860 h 424425"/>
              <a:gd name="connsiteX1" fmla="*/ 519953 w 5259294"/>
              <a:gd name="connsiteY1" fmla="*/ 35954 h 424425"/>
              <a:gd name="connsiteX2" fmla="*/ 1105647 w 5259294"/>
              <a:gd name="connsiteY2" fmla="*/ 12048 h 424425"/>
              <a:gd name="connsiteX3" fmla="*/ 1852706 w 5259294"/>
              <a:gd name="connsiteY3" fmla="*/ 95 h 424425"/>
              <a:gd name="connsiteX4" fmla="*/ 2629647 w 5259294"/>
              <a:gd name="connsiteY4" fmla="*/ 18025 h 424425"/>
              <a:gd name="connsiteX5" fmla="*/ 3227294 w 5259294"/>
              <a:gd name="connsiteY5" fmla="*/ 77790 h 424425"/>
              <a:gd name="connsiteX6" fmla="*/ 3914588 w 5259294"/>
              <a:gd name="connsiteY6" fmla="*/ 167437 h 424425"/>
              <a:gd name="connsiteX7" fmla="*/ 4673600 w 5259294"/>
              <a:gd name="connsiteY7" fmla="*/ 298919 h 424425"/>
              <a:gd name="connsiteX8" fmla="*/ 5259294 w 5259294"/>
              <a:gd name="connsiteY8" fmla="*/ 424425 h 42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424425">
                <a:moveTo>
                  <a:pt x="0" y="59860"/>
                </a:moveTo>
                <a:lnTo>
                  <a:pt x="519953" y="35954"/>
                </a:lnTo>
                <a:lnTo>
                  <a:pt x="1105647" y="12048"/>
                </a:lnTo>
                <a:cubicBezTo>
                  <a:pt x="1327772" y="6072"/>
                  <a:pt x="1598706" y="-901"/>
                  <a:pt x="1852706" y="95"/>
                </a:cubicBezTo>
                <a:cubicBezTo>
                  <a:pt x="2106706" y="1091"/>
                  <a:pt x="2400549" y="5076"/>
                  <a:pt x="2629647" y="18025"/>
                </a:cubicBezTo>
                <a:cubicBezTo>
                  <a:pt x="2858745" y="30974"/>
                  <a:pt x="3013137" y="52888"/>
                  <a:pt x="3227294" y="77790"/>
                </a:cubicBezTo>
                <a:cubicBezTo>
                  <a:pt x="3441451" y="102692"/>
                  <a:pt x="3673537" y="130582"/>
                  <a:pt x="3914588" y="167437"/>
                </a:cubicBezTo>
                <a:cubicBezTo>
                  <a:pt x="4155639" y="204292"/>
                  <a:pt x="4449482" y="256088"/>
                  <a:pt x="4673600" y="298919"/>
                </a:cubicBezTo>
                <a:cubicBezTo>
                  <a:pt x="4897718" y="341750"/>
                  <a:pt x="5078506" y="383087"/>
                  <a:pt x="5259294" y="42442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1446306" y="5648132"/>
            <a:ext cx="5259294" cy="513609"/>
          </a:xfrm>
          <a:custGeom>
            <a:avLst/>
            <a:gdLst>
              <a:gd name="connsiteX0" fmla="*/ 0 w 5259294"/>
              <a:gd name="connsiteY0" fmla="*/ 53421 h 513609"/>
              <a:gd name="connsiteX1" fmla="*/ 531906 w 5259294"/>
              <a:gd name="connsiteY1" fmla="*/ 5609 h 513609"/>
              <a:gd name="connsiteX2" fmla="*/ 1261035 w 5259294"/>
              <a:gd name="connsiteY2" fmla="*/ 5609 h 513609"/>
              <a:gd name="connsiteX3" fmla="*/ 2288988 w 5259294"/>
              <a:gd name="connsiteY3" fmla="*/ 47444 h 513609"/>
              <a:gd name="connsiteX4" fmla="*/ 3161553 w 5259294"/>
              <a:gd name="connsiteY4" fmla="*/ 131115 h 513609"/>
              <a:gd name="connsiteX5" fmla="*/ 3986306 w 5259294"/>
              <a:gd name="connsiteY5" fmla="*/ 250644 h 513609"/>
              <a:gd name="connsiteX6" fmla="*/ 4500282 w 5259294"/>
              <a:gd name="connsiteY6" fmla="*/ 346268 h 513609"/>
              <a:gd name="connsiteX7" fmla="*/ 5020235 w 5259294"/>
              <a:gd name="connsiteY7" fmla="*/ 453844 h 513609"/>
              <a:gd name="connsiteX8" fmla="*/ 5259294 w 5259294"/>
              <a:gd name="connsiteY8" fmla="*/ 513609 h 51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513609">
                <a:moveTo>
                  <a:pt x="0" y="53421"/>
                </a:moveTo>
                <a:cubicBezTo>
                  <a:pt x="160867" y="33499"/>
                  <a:pt x="321734" y="13578"/>
                  <a:pt x="531906" y="5609"/>
                </a:cubicBezTo>
                <a:cubicBezTo>
                  <a:pt x="742078" y="-2360"/>
                  <a:pt x="968188" y="-1364"/>
                  <a:pt x="1261035" y="5609"/>
                </a:cubicBezTo>
                <a:cubicBezTo>
                  <a:pt x="1553882" y="12581"/>
                  <a:pt x="1972235" y="26526"/>
                  <a:pt x="2288988" y="47444"/>
                </a:cubicBezTo>
                <a:cubicBezTo>
                  <a:pt x="2605741" y="68362"/>
                  <a:pt x="2878667" y="97248"/>
                  <a:pt x="3161553" y="131115"/>
                </a:cubicBezTo>
                <a:cubicBezTo>
                  <a:pt x="3444439" y="164982"/>
                  <a:pt x="3763185" y="214785"/>
                  <a:pt x="3986306" y="250644"/>
                </a:cubicBezTo>
                <a:cubicBezTo>
                  <a:pt x="4209427" y="286503"/>
                  <a:pt x="4327961" y="312401"/>
                  <a:pt x="4500282" y="346268"/>
                </a:cubicBezTo>
                <a:cubicBezTo>
                  <a:pt x="4672603" y="380135"/>
                  <a:pt x="4893733" y="425954"/>
                  <a:pt x="5020235" y="453844"/>
                </a:cubicBezTo>
                <a:cubicBezTo>
                  <a:pt x="5146737" y="481734"/>
                  <a:pt x="5203015" y="497671"/>
                  <a:pt x="5259294" y="51360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Frihåndsform 7"/>
          <p:cNvSpPr/>
          <p:nvPr/>
        </p:nvSpPr>
        <p:spPr>
          <a:xfrm>
            <a:off x="1440329" y="5940558"/>
            <a:ext cx="5265271" cy="520007"/>
          </a:xfrm>
          <a:custGeom>
            <a:avLst/>
            <a:gdLst>
              <a:gd name="connsiteX0" fmla="*/ 0 w 5265271"/>
              <a:gd name="connsiteY0" fmla="*/ 47866 h 520007"/>
              <a:gd name="connsiteX1" fmla="*/ 424330 w 5265271"/>
              <a:gd name="connsiteY1" fmla="*/ 17983 h 520007"/>
              <a:gd name="connsiteX2" fmla="*/ 926353 w 5265271"/>
              <a:gd name="connsiteY2" fmla="*/ 54 h 520007"/>
              <a:gd name="connsiteX3" fmla="*/ 1404471 w 5265271"/>
              <a:gd name="connsiteY3" fmla="*/ 12007 h 520007"/>
              <a:gd name="connsiteX4" fmla="*/ 1984189 w 5265271"/>
              <a:gd name="connsiteY4" fmla="*/ 23960 h 520007"/>
              <a:gd name="connsiteX5" fmla="*/ 2480236 w 5265271"/>
              <a:gd name="connsiteY5" fmla="*/ 59818 h 520007"/>
              <a:gd name="connsiteX6" fmla="*/ 3042024 w 5265271"/>
              <a:gd name="connsiteY6" fmla="*/ 113607 h 520007"/>
              <a:gd name="connsiteX7" fmla="*/ 3544047 w 5265271"/>
              <a:gd name="connsiteY7" fmla="*/ 179348 h 520007"/>
              <a:gd name="connsiteX8" fmla="*/ 3938495 w 5265271"/>
              <a:gd name="connsiteY8" fmla="*/ 245089 h 520007"/>
              <a:gd name="connsiteX9" fmla="*/ 4524189 w 5265271"/>
              <a:gd name="connsiteY9" fmla="*/ 352666 h 520007"/>
              <a:gd name="connsiteX10" fmla="*/ 5265271 w 5265271"/>
              <a:gd name="connsiteY10" fmla="*/ 520007 h 52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65271" h="520007">
                <a:moveTo>
                  <a:pt x="0" y="47866"/>
                </a:moveTo>
                <a:cubicBezTo>
                  <a:pt x="134969" y="36909"/>
                  <a:pt x="269938" y="25952"/>
                  <a:pt x="424330" y="17983"/>
                </a:cubicBezTo>
                <a:cubicBezTo>
                  <a:pt x="578722" y="10014"/>
                  <a:pt x="762996" y="1050"/>
                  <a:pt x="926353" y="54"/>
                </a:cubicBezTo>
                <a:cubicBezTo>
                  <a:pt x="1089710" y="-942"/>
                  <a:pt x="1404471" y="12007"/>
                  <a:pt x="1404471" y="12007"/>
                </a:cubicBezTo>
                <a:cubicBezTo>
                  <a:pt x="1580777" y="15991"/>
                  <a:pt x="1804895" y="15992"/>
                  <a:pt x="1984189" y="23960"/>
                </a:cubicBezTo>
                <a:cubicBezTo>
                  <a:pt x="2163483" y="31928"/>
                  <a:pt x="2303930" y="44877"/>
                  <a:pt x="2480236" y="59818"/>
                </a:cubicBezTo>
                <a:cubicBezTo>
                  <a:pt x="2656542" y="74759"/>
                  <a:pt x="2864722" y="93685"/>
                  <a:pt x="3042024" y="113607"/>
                </a:cubicBezTo>
                <a:cubicBezTo>
                  <a:pt x="3219326" y="133529"/>
                  <a:pt x="3394635" y="157434"/>
                  <a:pt x="3544047" y="179348"/>
                </a:cubicBezTo>
                <a:cubicBezTo>
                  <a:pt x="3693459" y="201262"/>
                  <a:pt x="3938495" y="245089"/>
                  <a:pt x="3938495" y="245089"/>
                </a:cubicBezTo>
                <a:cubicBezTo>
                  <a:pt x="4101852" y="273975"/>
                  <a:pt x="4303060" y="306846"/>
                  <a:pt x="4524189" y="352666"/>
                </a:cubicBezTo>
                <a:cubicBezTo>
                  <a:pt x="4745318" y="398486"/>
                  <a:pt x="5005294" y="459246"/>
                  <a:pt x="5265271" y="52000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4064000" y="1165412"/>
            <a:ext cx="448235" cy="2097741"/>
          </a:xfrm>
          <a:custGeom>
            <a:avLst/>
            <a:gdLst>
              <a:gd name="connsiteX0" fmla="*/ 448235 w 448235"/>
              <a:gd name="connsiteY0" fmla="*/ 0 h 2097741"/>
              <a:gd name="connsiteX1" fmla="*/ 376518 w 448235"/>
              <a:gd name="connsiteY1" fmla="*/ 442259 h 2097741"/>
              <a:gd name="connsiteX2" fmla="*/ 256988 w 448235"/>
              <a:gd name="connsiteY2" fmla="*/ 1051859 h 2097741"/>
              <a:gd name="connsiteX3" fmla="*/ 137459 w 448235"/>
              <a:gd name="connsiteY3" fmla="*/ 1595717 h 2097741"/>
              <a:gd name="connsiteX4" fmla="*/ 53788 w 448235"/>
              <a:gd name="connsiteY4" fmla="*/ 1906494 h 2097741"/>
              <a:gd name="connsiteX5" fmla="*/ 0 w 448235"/>
              <a:gd name="connsiteY5" fmla="*/ 2097741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235" h="2097741">
                <a:moveTo>
                  <a:pt x="448235" y="0"/>
                </a:moveTo>
                <a:cubicBezTo>
                  <a:pt x="428313" y="133474"/>
                  <a:pt x="408392" y="266949"/>
                  <a:pt x="376518" y="442259"/>
                </a:cubicBezTo>
                <a:cubicBezTo>
                  <a:pt x="344644" y="617569"/>
                  <a:pt x="296831" y="859616"/>
                  <a:pt x="256988" y="1051859"/>
                </a:cubicBezTo>
                <a:cubicBezTo>
                  <a:pt x="217145" y="1244102"/>
                  <a:pt x="171326" y="1453278"/>
                  <a:pt x="137459" y="1595717"/>
                </a:cubicBezTo>
                <a:cubicBezTo>
                  <a:pt x="103592" y="1738156"/>
                  <a:pt x="76698" y="1822823"/>
                  <a:pt x="53788" y="1906494"/>
                </a:cubicBezTo>
                <a:cubicBezTo>
                  <a:pt x="30878" y="1990165"/>
                  <a:pt x="15439" y="2043953"/>
                  <a:pt x="0" y="2097741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6" name="Rett linje 15"/>
          <p:cNvCxnSpPr/>
          <p:nvPr/>
        </p:nvCxnSpPr>
        <p:spPr>
          <a:xfrm>
            <a:off x="3740456" y="3189758"/>
            <a:ext cx="574484" cy="135261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828611" y="4288114"/>
            <a:ext cx="1828800" cy="67846"/>
          </a:xfrm>
          <a:custGeom>
            <a:avLst/>
            <a:gdLst>
              <a:gd name="connsiteX0" fmla="*/ 1828800 w 1828800"/>
              <a:gd name="connsiteY0" fmla="*/ 67846 h 67846"/>
              <a:gd name="connsiteX1" fmla="*/ 1200778 w 1828800"/>
              <a:gd name="connsiteY1" fmla="*/ 7556 h 67846"/>
              <a:gd name="connsiteX2" fmla="*/ 793820 w 1828800"/>
              <a:gd name="connsiteY2" fmla="*/ 2532 h 67846"/>
              <a:gd name="connsiteX3" fmla="*/ 0 w 1828800"/>
              <a:gd name="connsiteY3" fmla="*/ 22629 h 6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67846">
                <a:moveTo>
                  <a:pt x="1828800" y="67846"/>
                </a:moveTo>
                <a:cubicBezTo>
                  <a:pt x="1601037" y="43144"/>
                  <a:pt x="1373275" y="18442"/>
                  <a:pt x="1200778" y="7556"/>
                </a:cubicBezTo>
                <a:cubicBezTo>
                  <a:pt x="1028281" y="-3330"/>
                  <a:pt x="993950" y="20"/>
                  <a:pt x="793820" y="2532"/>
                </a:cubicBezTo>
                <a:cubicBezTo>
                  <a:pt x="593690" y="5044"/>
                  <a:pt x="296845" y="13836"/>
                  <a:pt x="0" y="22629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1" name="Frihåndsform 20"/>
          <p:cNvSpPr/>
          <p:nvPr/>
        </p:nvSpPr>
        <p:spPr>
          <a:xfrm>
            <a:off x="5618890" y="2105130"/>
            <a:ext cx="1083361" cy="2011120"/>
          </a:xfrm>
          <a:custGeom>
            <a:avLst/>
            <a:gdLst>
              <a:gd name="connsiteX0" fmla="*/ 1058240 w 1083361"/>
              <a:gd name="connsiteY0" fmla="*/ 0 h 2011120"/>
              <a:gd name="connsiteX1" fmla="*/ 952732 w 1083361"/>
              <a:gd name="connsiteY1" fmla="*/ 221063 h 2011120"/>
              <a:gd name="connsiteX2" fmla="*/ 837176 w 1083361"/>
              <a:gd name="connsiteY2" fmla="*/ 356716 h 2011120"/>
              <a:gd name="connsiteX3" fmla="*/ 731668 w 1083361"/>
              <a:gd name="connsiteY3" fmla="*/ 422030 h 2011120"/>
              <a:gd name="connsiteX4" fmla="*/ 585967 w 1083361"/>
              <a:gd name="connsiteY4" fmla="*/ 482321 h 2011120"/>
              <a:gd name="connsiteX5" fmla="*/ 369928 w 1083361"/>
              <a:gd name="connsiteY5" fmla="*/ 537586 h 2011120"/>
              <a:gd name="connsiteX6" fmla="*/ 224226 w 1083361"/>
              <a:gd name="connsiteY6" fmla="*/ 592852 h 2011120"/>
              <a:gd name="connsiteX7" fmla="*/ 118719 w 1083361"/>
              <a:gd name="connsiteY7" fmla="*/ 703384 h 2011120"/>
              <a:gd name="connsiteX8" fmla="*/ 43356 w 1083361"/>
              <a:gd name="connsiteY8" fmla="*/ 823965 h 2011120"/>
              <a:gd name="connsiteX9" fmla="*/ 8187 w 1083361"/>
              <a:gd name="connsiteY9" fmla="*/ 944545 h 2011120"/>
              <a:gd name="connsiteX10" fmla="*/ 3163 w 1083361"/>
              <a:gd name="connsiteY10" fmla="*/ 1055077 h 2011120"/>
              <a:gd name="connsiteX11" fmla="*/ 48380 w 1083361"/>
              <a:gd name="connsiteY11" fmla="*/ 1230923 h 2011120"/>
              <a:gd name="connsiteX12" fmla="*/ 133791 w 1083361"/>
              <a:gd name="connsiteY12" fmla="*/ 1477107 h 2011120"/>
              <a:gd name="connsiteX13" fmla="*/ 264420 w 1083361"/>
              <a:gd name="connsiteY13" fmla="*/ 1678074 h 2011120"/>
              <a:gd name="connsiteX14" fmla="*/ 405097 w 1083361"/>
              <a:gd name="connsiteY14" fmla="*/ 1823775 h 2011120"/>
              <a:gd name="connsiteX15" fmla="*/ 545774 w 1083361"/>
              <a:gd name="connsiteY15" fmla="*/ 1909186 h 2011120"/>
              <a:gd name="connsiteX16" fmla="*/ 666354 w 1083361"/>
              <a:gd name="connsiteY16" fmla="*/ 1949380 h 2011120"/>
              <a:gd name="connsiteX17" fmla="*/ 786934 w 1083361"/>
              <a:gd name="connsiteY17" fmla="*/ 1994597 h 2011120"/>
              <a:gd name="connsiteX18" fmla="*/ 932635 w 1083361"/>
              <a:gd name="connsiteY18" fmla="*/ 2009670 h 2011120"/>
              <a:gd name="connsiteX19" fmla="*/ 1083361 w 1083361"/>
              <a:gd name="connsiteY19" fmla="*/ 2009670 h 20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3361" h="2011120">
                <a:moveTo>
                  <a:pt x="1058240" y="0"/>
                </a:moveTo>
                <a:cubicBezTo>
                  <a:pt x="1023908" y="80805"/>
                  <a:pt x="989576" y="161610"/>
                  <a:pt x="952732" y="221063"/>
                </a:cubicBezTo>
                <a:cubicBezTo>
                  <a:pt x="915888" y="280516"/>
                  <a:pt x="874020" y="323222"/>
                  <a:pt x="837176" y="356716"/>
                </a:cubicBezTo>
                <a:cubicBezTo>
                  <a:pt x="800332" y="390211"/>
                  <a:pt x="773536" y="401096"/>
                  <a:pt x="731668" y="422030"/>
                </a:cubicBezTo>
                <a:cubicBezTo>
                  <a:pt x="689800" y="442964"/>
                  <a:pt x="646257" y="463062"/>
                  <a:pt x="585967" y="482321"/>
                </a:cubicBezTo>
                <a:cubicBezTo>
                  <a:pt x="525677" y="501580"/>
                  <a:pt x="430218" y="519164"/>
                  <a:pt x="369928" y="537586"/>
                </a:cubicBezTo>
                <a:cubicBezTo>
                  <a:pt x="309638" y="556008"/>
                  <a:pt x="266094" y="565219"/>
                  <a:pt x="224226" y="592852"/>
                </a:cubicBezTo>
                <a:cubicBezTo>
                  <a:pt x="182358" y="620485"/>
                  <a:pt x="148864" y="664865"/>
                  <a:pt x="118719" y="703384"/>
                </a:cubicBezTo>
                <a:cubicBezTo>
                  <a:pt x="88574" y="741903"/>
                  <a:pt x="61778" y="783772"/>
                  <a:pt x="43356" y="823965"/>
                </a:cubicBezTo>
                <a:cubicBezTo>
                  <a:pt x="24934" y="864158"/>
                  <a:pt x="14886" y="906026"/>
                  <a:pt x="8187" y="944545"/>
                </a:cubicBezTo>
                <a:cubicBezTo>
                  <a:pt x="1488" y="983064"/>
                  <a:pt x="-3536" y="1007347"/>
                  <a:pt x="3163" y="1055077"/>
                </a:cubicBezTo>
                <a:cubicBezTo>
                  <a:pt x="9862" y="1102807"/>
                  <a:pt x="26609" y="1160585"/>
                  <a:pt x="48380" y="1230923"/>
                </a:cubicBezTo>
                <a:cubicBezTo>
                  <a:pt x="70151" y="1301261"/>
                  <a:pt x="97784" y="1402582"/>
                  <a:pt x="133791" y="1477107"/>
                </a:cubicBezTo>
                <a:cubicBezTo>
                  <a:pt x="169798" y="1551632"/>
                  <a:pt x="219202" y="1620296"/>
                  <a:pt x="264420" y="1678074"/>
                </a:cubicBezTo>
                <a:cubicBezTo>
                  <a:pt x="309638" y="1735852"/>
                  <a:pt x="358205" y="1785256"/>
                  <a:pt x="405097" y="1823775"/>
                </a:cubicBezTo>
                <a:cubicBezTo>
                  <a:pt x="451989" y="1862294"/>
                  <a:pt x="502231" y="1888252"/>
                  <a:pt x="545774" y="1909186"/>
                </a:cubicBezTo>
                <a:cubicBezTo>
                  <a:pt x="589317" y="1930120"/>
                  <a:pt x="626161" y="1935145"/>
                  <a:pt x="666354" y="1949380"/>
                </a:cubicBezTo>
                <a:cubicBezTo>
                  <a:pt x="706547" y="1963615"/>
                  <a:pt x="742554" y="1984549"/>
                  <a:pt x="786934" y="1994597"/>
                </a:cubicBezTo>
                <a:cubicBezTo>
                  <a:pt x="831314" y="2004645"/>
                  <a:pt x="883231" y="2007158"/>
                  <a:pt x="932635" y="2009670"/>
                </a:cubicBezTo>
                <a:cubicBezTo>
                  <a:pt x="982039" y="2012182"/>
                  <a:pt x="1032700" y="2010926"/>
                  <a:pt x="1083361" y="20096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4" name="TekstSylinder 23"/>
          <p:cNvSpPr txBox="1"/>
          <p:nvPr/>
        </p:nvSpPr>
        <p:spPr>
          <a:xfrm>
            <a:off x="1486798" y="1204901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tekst</a:t>
            </a:r>
            <a:r>
              <a:rPr lang="nb-NO" sz="1000" dirty="0">
                <a:solidFill>
                  <a:srgbClr val="00B0F0"/>
                </a:solidFill>
              </a:rPr>
              <a:t>       </a:t>
            </a:r>
            <a:r>
              <a:rPr lang="nb-NO" sz="1000" dirty="0">
                <a:solidFill>
                  <a:srgbClr val="0070C0"/>
                </a:solidFill>
              </a:rPr>
              <a:t>Objekttype flater (typeveg) </a:t>
            </a:r>
          </a:p>
        </p:txBody>
      </p:sp>
      <p:cxnSp>
        <p:nvCxnSpPr>
          <p:cNvPr id="25" name="Rett linje 24"/>
          <p:cNvCxnSpPr/>
          <p:nvPr/>
        </p:nvCxnSpPr>
        <p:spPr>
          <a:xfrm flipH="1" flipV="1">
            <a:off x="1568250" y="1334018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>
            <a:off x="1568250" y="1485562"/>
            <a:ext cx="292381" cy="1943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ktangel 38"/>
          <p:cNvSpPr/>
          <p:nvPr/>
        </p:nvSpPr>
        <p:spPr>
          <a:xfrm rot="16900207">
            <a:off x="3121574" y="2027455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40" name="Rektangel 39"/>
          <p:cNvSpPr/>
          <p:nvPr/>
        </p:nvSpPr>
        <p:spPr>
          <a:xfrm rot="16900207">
            <a:off x="3468361" y="2110693"/>
            <a:ext cx="19559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(Gangveg)</a:t>
            </a:r>
          </a:p>
        </p:txBody>
      </p:sp>
      <p:sp>
        <p:nvSpPr>
          <p:cNvPr id="41" name="Rektangel 40"/>
          <p:cNvSpPr/>
          <p:nvPr/>
        </p:nvSpPr>
        <p:spPr>
          <a:xfrm rot="491611">
            <a:off x="4338710" y="4483573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3" name="Rektangel 42"/>
          <p:cNvSpPr/>
          <p:nvPr/>
        </p:nvSpPr>
        <p:spPr>
          <a:xfrm rot="188676">
            <a:off x="2673876" y="5721119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4" name="Rektangel 43"/>
          <p:cNvSpPr/>
          <p:nvPr/>
        </p:nvSpPr>
        <p:spPr>
          <a:xfrm rot="410877">
            <a:off x="4114443" y="5143436"/>
            <a:ext cx="15776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sp>
        <p:nvSpPr>
          <p:cNvPr id="45" name="Frihåndsform 44"/>
          <p:cNvSpPr/>
          <p:nvPr/>
        </p:nvSpPr>
        <p:spPr>
          <a:xfrm>
            <a:off x="2828925" y="1166813"/>
            <a:ext cx="1333500" cy="3138487"/>
          </a:xfrm>
          <a:custGeom>
            <a:avLst/>
            <a:gdLst>
              <a:gd name="connsiteX0" fmla="*/ 1333500 w 1333500"/>
              <a:gd name="connsiteY0" fmla="*/ 0 h 3138487"/>
              <a:gd name="connsiteX1" fmla="*/ 1257300 w 1333500"/>
              <a:gd name="connsiteY1" fmla="*/ 471487 h 3138487"/>
              <a:gd name="connsiteX2" fmla="*/ 1152525 w 1333500"/>
              <a:gd name="connsiteY2" fmla="*/ 971550 h 3138487"/>
              <a:gd name="connsiteX3" fmla="*/ 1023938 w 1333500"/>
              <a:gd name="connsiteY3" fmla="*/ 1504950 h 3138487"/>
              <a:gd name="connsiteX4" fmla="*/ 933450 w 1333500"/>
              <a:gd name="connsiteY4" fmla="*/ 1895475 h 3138487"/>
              <a:gd name="connsiteX5" fmla="*/ 819150 w 1333500"/>
              <a:gd name="connsiteY5" fmla="*/ 2295525 h 3138487"/>
              <a:gd name="connsiteX6" fmla="*/ 733425 w 1333500"/>
              <a:gd name="connsiteY6" fmla="*/ 2543175 h 3138487"/>
              <a:gd name="connsiteX7" fmla="*/ 638175 w 1333500"/>
              <a:gd name="connsiteY7" fmla="*/ 2700337 h 3138487"/>
              <a:gd name="connsiteX8" fmla="*/ 471488 w 1333500"/>
              <a:gd name="connsiteY8" fmla="*/ 2886075 h 3138487"/>
              <a:gd name="connsiteX9" fmla="*/ 352425 w 1333500"/>
              <a:gd name="connsiteY9" fmla="*/ 2976562 h 3138487"/>
              <a:gd name="connsiteX10" fmla="*/ 223838 w 1333500"/>
              <a:gd name="connsiteY10" fmla="*/ 3062287 h 3138487"/>
              <a:gd name="connsiteX11" fmla="*/ 104775 w 1333500"/>
              <a:gd name="connsiteY11" fmla="*/ 3105150 h 3138487"/>
              <a:gd name="connsiteX12" fmla="*/ 0 w 1333500"/>
              <a:gd name="connsiteY12" fmla="*/ 3138487 h 313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33500" h="3138487">
                <a:moveTo>
                  <a:pt x="1333500" y="0"/>
                </a:moveTo>
                <a:cubicBezTo>
                  <a:pt x="1310481" y="154781"/>
                  <a:pt x="1287462" y="309562"/>
                  <a:pt x="1257300" y="471487"/>
                </a:cubicBezTo>
                <a:cubicBezTo>
                  <a:pt x="1227138" y="633412"/>
                  <a:pt x="1191419" y="799306"/>
                  <a:pt x="1152525" y="971550"/>
                </a:cubicBezTo>
                <a:cubicBezTo>
                  <a:pt x="1113631" y="1143794"/>
                  <a:pt x="1060450" y="1350963"/>
                  <a:pt x="1023938" y="1504950"/>
                </a:cubicBezTo>
                <a:cubicBezTo>
                  <a:pt x="987426" y="1658937"/>
                  <a:pt x="967581" y="1763712"/>
                  <a:pt x="933450" y="1895475"/>
                </a:cubicBezTo>
                <a:cubicBezTo>
                  <a:pt x="899319" y="2027238"/>
                  <a:pt x="852487" y="2187575"/>
                  <a:pt x="819150" y="2295525"/>
                </a:cubicBezTo>
                <a:cubicBezTo>
                  <a:pt x="785813" y="2403475"/>
                  <a:pt x="763587" y="2475706"/>
                  <a:pt x="733425" y="2543175"/>
                </a:cubicBezTo>
                <a:cubicBezTo>
                  <a:pt x="703263" y="2610644"/>
                  <a:pt x="681831" y="2643187"/>
                  <a:pt x="638175" y="2700337"/>
                </a:cubicBezTo>
                <a:cubicBezTo>
                  <a:pt x="594519" y="2757487"/>
                  <a:pt x="519113" y="2840038"/>
                  <a:pt x="471488" y="2886075"/>
                </a:cubicBezTo>
                <a:cubicBezTo>
                  <a:pt x="423863" y="2932113"/>
                  <a:pt x="393700" y="2947193"/>
                  <a:pt x="352425" y="2976562"/>
                </a:cubicBezTo>
                <a:cubicBezTo>
                  <a:pt x="311150" y="3005931"/>
                  <a:pt x="265113" y="3040856"/>
                  <a:pt x="223838" y="3062287"/>
                </a:cubicBezTo>
                <a:cubicBezTo>
                  <a:pt x="182563" y="3083718"/>
                  <a:pt x="142081" y="3092450"/>
                  <a:pt x="104775" y="3105150"/>
                </a:cubicBezTo>
                <a:cubicBezTo>
                  <a:pt x="67469" y="3117850"/>
                  <a:pt x="33734" y="3128168"/>
                  <a:pt x="0" y="31384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6" name="Frihåndsform 45"/>
          <p:cNvSpPr/>
          <p:nvPr/>
        </p:nvSpPr>
        <p:spPr>
          <a:xfrm>
            <a:off x="1452563" y="4310063"/>
            <a:ext cx="476250" cy="52387"/>
          </a:xfrm>
          <a:custGeom>
            <a:avLst/>
            <a:gdLst>
              <a:gd name="connsiteX0" fmla="*/ 0 w 476250"/>
              <a:gd name="connsiteY0" fmla="*/ 52387 h 52387"/>
              <a:gd name="connsiteX1" fmla="*/ 347662 w 476250"/>
              <a:gd name="connsiteY1" fmla="*/ 23812 h 52387"/>
              <a:gd name="connsiteX2" fmla="*/ 476250 w 476250"/>
              <a:gd name="connsiteY2" fmla="*/ 0 h 5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52387">
                <a:moveTo>
                  <a:pt x="0" y="52387"/>
                </a:moveTo>
                <a:lnTo>
                  <a:pt x="347662" y="23812"/>
                </a:lnTo>
                <a:cubicBezTo>
                  <a:pt x="427037" y="15081"/>
                  <a:pt x="451643" y="7540"/>
                  <a:pt x="4762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7" name="Frihåndsform 46"/>
          <p:cNvSpPr/>
          <p:nvPr/>
        </p:nvSpPr>
        <p:spPr>
          <a:xfrm>
            <a:off x="2667000" y="4291013"/>
            <a:ext cx="161925" cy="15661"/>
          </a:xfrm>
          <a:custGeom>
            <a:avLst/>
            <a:gdLst>
              <a:gd name="connsiteX0" fmla="*/ 161925 w 161925"/>
              <a:gd name="connsiteY0" fmla="*/ 14287 h 15661"/>
              <a:gd name="connsiteX1" fmla="*/ 57150 w 161925"/>
              <a:gd name="connsiteY1" fmla="*/ 14287 h 15661"/>
              <a:gd name="connsiteX2" fmla="*/ 0 w 161925"/>
              <a:gd name="connsiteY2" fmla="*/ 0 h 1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25" h="15661">
                <a:moveTo>
                  <a:pt x="161925" y="14287"/>
                </a:moveTo>
                <a:cubicBezTo>
                  <a:pt x="123031" y="15477"/>
                  <a:pt x="84138" y="16668"/>
                  <a:pt x="57150" y="14287"/>
                </a:cubicBezTo>
                <a:cubicBezTo>
                  <a:pt x="30162" y="11906"/>
                  <a:pt x="15081" y="5953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8" name="Frihåndsform 47"/>
          <p:cNvSpPr/>
          <p:nvPr/>
        </p:nvSpPr>
        <p:spPr>
          <a:xfrm>
            <a:off x="1452563" y="1862138"/>
            <a:ext cx="504311" cy="2447925"/>
          </a:xfrm>
          <a:custGeom>
            <a:avLst/>
            <a:gdLst>
              <a:gd name="connsiteX0" fmla="*/ 476250 w 504311"/>
              <a:gd name="connsiteY0" fmla="*/ 2447925 h 2447925"/>
              <a:gd name="connsiteX1" fmla="*/ 500062 w 504311"/>
              <a:gd name="connsiteY1" fmla="*/ 2366962 h 2447925"/>
              <a:gd name="connsiteX2" fmla="*/ 500062 w 504311"/>
              <a:gd name="connsiteY2" fmla="*/ 2081212 h 2447925"/>
              <a:gd name="connsiteX3" fmla="*/ 457200 w 504311"/>
              <a:gd name="connsiteY3" fmla="*/ 1476375 h 2447925"/>
              <a:gd name="connsiteX4" fmla="*/ 395287 w 504311"/>
              <a:gd name="connsiteY4" fmla="*/ 833437 h 2447925"/>
              <a:gd name="connsiteX5" fmla="*/ 338137 w 504311"/>
              <a:gd name="connsiteY5" fmla="*/ 485775 h 2447925"/>
              <a:gd name="connsiteX6" fmla="*/ 209550 w 504311"/>
              <a:gd name="connsiteY6" fmla="*/ 214312 h 2447925"/>
              <a:gd name="connsiteX7" fmla="*/ 76200 w 504311"/>
              <a:gd name="connsiteY7" fmla="*/ 61912 h 2447925"/>
              <a:gd name="connsiteX8" fmla="*/ 0 w 504311"/>
              <a:gd name="connsiteY8" fmla="*/ 0 h 244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311" h="2447925">
                <a:moveTo>
                  <a:pt x="476250" y="2447925"/>
                </a:moveTo>
                <a:cubicBezTo>
                  <a:pt x="486171" y="2438003"/>
                  <a:pt x="496093" y="2428081"/>
                  <a:pt x="500062" y="2366962"/>
                </a:cubicBezTo>
                <a:cubicBezTo>
                  <a:pt x="504031" y="2305843"/>
                  <a:pt x="507206" y="2229643"/>
                  <a:pt x="500062" y="2081212"/>
                </a:cubicBezTo>
                <a:cubicBezTo>
                  <a:pt x="492918" y="1932781"/>
                  <a:pt x="474662" y="1684337"/>
                  <a:pt x="457200" y="1476375"/>
                </a:cubicBezTo>
                <a:cubicBezTo>
                  <a:pt x="439738" y="1268413"/>
                  <a:pt x="415131" y="998537"/>
                  <a:pt x="395287" y="833437"/>
                </a:cubicBezTo>
                <a:cubicBezTo>
                  <a:pt x="375443" y="668337"/>
                  <a:pt x="369093" y="588963"/>
                  <a:pt x="338137" y="485775"/>
                </a:cubicBezTo>
                <a:cubicBezTo>
                  <a:pt x="307181" y="382587"/>
                  <a:pt x="253206" y="284956"/>
                  <a:pt x="209550" y="214312"/>
                </a:cubicBezTo>
                <a:cubicBezTo>
                  <a:pt x="165894" y="143668"/>
                  <a:pt x="111125" y="97631"/>
                  <a:pt x="76200" y="61912"/>
                </a:cubicBezTo>
                <a:cubicBezTo>
                  <a:pt x="41275" y="26193"/>
                  <a:pt x="20637" y="13096"/>
                  <a:pt x="0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9" name="Frihåndsform 48"/>
          <p:cNvSpPr/>
          <p:nvPr/>
        </p:nvSpPr>
        <p:spPr>
          <a:xfrm>
            <a:off x="2665847" y="1166813"/>
            <a:ext cx="477403" cy="3124200"/>
          </a:xfrm>
          <a:custGeom>
            <a:avLst/>
            <a:gdLst>
              <a:gd name="connsiteX0" fmla="*/ 5916 w 477403"/>
              <a:gd name="connsiteY0" fmla="*/ 3124200 h 3124200"/>
              <a:gd name="connsiteX1" fmla="*/ 1153 w 477403"/>
              <a:gd name="connsiteY1" fmla="*/ 3067050 h 3124200"/>
              <a:gd name="connsiteX2" fmla="*/ 24966 w 477403"/>
              <a:gd name="connsiteY2" fmla="*/ 2876550 h 3124200"/>
              <a:gd name="connsiteX3" fmla="*/ 63066 w 477403"/>
              <a:gd name="connsiteY3" fmla="*/ 2428875 h 3124200"/>
              <a:gd name="connsiteX4" fmla="*/ 77353 w 477403"/>
              <a:gd name="connsiteY4" fmla="*/ 2247900 h 3124200"/>
              <a:gd name="connsiteX5" fmla="*/ 96403 w 477403"/>
              <a:gd name="connsiteY5" fmla="*/ 2224087 h 3124200"/>
              <a:gd name="connsiteX6" fmla="*/ 134503 w 477403"/>
              <a:gd name="connsiteY6" fmla="*/ 2219325 h 3124200"/>
              <a:gd name="connsiteX7" fmla="*/ 210703 w 477403"/>
              <a:gd name="connsiteY7" fmla="*/ 2219325 h 3124200"/>
              <a:gd name="connsiteX8" fmla="*/ 248803 w 477403"/>
              <a:gd name="connsiteY8" fmla="*/ 2209800 h 3124200"/>
              <a:gd name="connsiteX9" fmla="*/ 267853 w 477403"/>
              <a:gd name="connsiteY9" fmla="*/ 2152650 h 3124200"/>
              <a:gd name="connsiteX10" fmla="*/ 320241 w 477403"/>
              <a:gd name="connsiteY10" fmla="*/ 1690687 h 3124200"/>
              <a:gd name="connsiteX11" fmla="*/ 396441 w 477403"/>
              <a:gd name="connsiteY11" fmla="*/ 852487 h 3124200"/>
              <a:gd name="connsiteX12" fmla="*/ 477403 w 477403"/>
              <a:gd name="connsiteY12" fmla="*/ 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403" h="3124200">
                <a:moveTo>
                  <a:pt x="5916" y="3124200"/>
                </a:moveTo>
                <a:cubicBezTo>
                  <a:pt x="1947" y="3116262"/>
                  <a:pt x="-2022" y="3108325"/>
                  <a:pt x="1153" y="3067050"/>
                </a:cubicBezTo>
                <a:cubicBezTo>
                  <a:pt x="4328" y="3025775"/>
                  <a:pt x="14647" y="2982912"/>
                  <a:pt x="24966" y="2876550"/>
                </a:cubicBezTo>
                <a:cubicBezTo>
                  <a:pt x="35285" y="2770188"/>
                  <a:pt x="54335" y="2533650"/>
                  <a:pt x="63066" y="2428875"/>
                </a:cubicBezTo>
                <a:cubicBezTo>
                  <a:pt x="71797" y="2324100"/>
                  <a:pt x="71797" y="2282031"/>
                  <a:pt x="77353" y="2247900"/>
                </a:cubicBezTo>
                <a:cubicBezTo>
                  <a:pt x="82909" y="2213769"/>
                  <a:pt x="86878" y="2228850"/>
                  <a:pt x="96403" y="2224087"/>
                </a:cubicBezTo>
                <a:cubicBezTo>
                  <a:pt x="105928" y="2219324"/>
                  <a:pt x="115453" y="2220119"/>
                  <a:pt x="134503" y="2219325"/>
                </a:cubicBezTo>
                <a:cubicBezTo>
                  <a:pt x="153553" y="2218531"/>
                  <a:pt x="191653" y="2220912"/>
                  <a:pt x="210703" y="2219325"/>
                </a:cubicBezTo>
                <a:cubicBezTo>
                  <a:pt x="229753" y="2217738"/>
                  <a:pt x="239278" y="2220912"/>
                  <a:pt x="248803" y="2209800"/>
                </a:cubicBezTo>
                <a:cubicBezTo>
                  <a:pt x="258328" y="2198687"/>
                  <a:pt x="255947" y="2239169"/>
                  <a:pt x="267853" y="2152650"/>
                </a:cubicBezTo>
                <a:cubicBezTo>
                  <a:pt x="279759" y="2066131"/>
                  <a:pt x="298810" y="1907381"/>
                  <a:pt x="320241" y="1690687"/>
                </a:cubicBezTo>
                <a:cubicBezTo>
                  <a:pt x="341672" y="1473993"/>
                  <a:pt x="370247" y="1134268"/>
                  <a:pt x="396441" y="852487"/>
                </a:cubicBezTo>
                <a:cubicBezTo>
                  <a:pt x="422635" y="570706"/>
                  <a:pt x="450019" y="285353"/>
                  <a:pt x="477403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1" name="Rett linje 50"/>
          <p:cNvCxnSpPr>
            <a:stCxn id="46" idx="2"/>
            <a:endCxn id="49" idx="0"/>
          </p:cNvCxnSpPr>
          <p:nvPr/>
        </p:nvCxnSpPr>
        <p:spPr>
          <a:xfrm flipV="1">
            <a:off x="1928813" y="4291013"/>
            <a:ext cx="742950" cy="1905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1576366" y="1634225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568250" y="1784855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ktangel 41"/>
          <p:cNvSpPr/>
          <p:nvPr/>
        </p:nvSpPr>
        <p:spPr>
          <a:xfrm>
            <a:off x="3164424" y="3722949"/>
            <a:ext cx="139814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  <a:p>
            <a:r>
              <a:rPr lang="nb-NO" sz="1000" dirty="0">
                <a:solidFill>
                  <a:srgbClr val="0070C0"/>
                </a:solidFill>
              </a:rPr>
              <a:t>(Gang- og sykkelveg)</a:t>
            </a:r>
          </a:p>
        </p:txBody>
      </p:sp>
    </p:spTree>
    <p:extLst>
      <p:ext uri="{BB962C8B-B14F-4D97-AF65-F5344CB8AC3E}">
        <p14:creationId xmlns:p14="http://schemas.microsoft.com/office/powerpoint/2010/main" val="11119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40405"/>
            <a:ext cx="8429401" cy="865204"/>
          </a:xfrm>
        </p:spPr>
        <p:txBody>
          <a:bodyPr>
            <a:noAutofit/>
          </a:bodyPr>
          <a:lstStyle/>
          <a:p>
            <a:r>
              <a:rPr lang="nb-NO" sz="2400" b="1" dirty="0">
                <a:solidFill>
                  <a:srgbClr val="FF0000"/>
                </a:solidFill>
              </a:rPr>
              <a:t>VEDLEGG NYTT BILDE – FIGUR 15: : </a:t>
            </a:r>
            <a:r>
              <a:rPr lang="nb-NO" sz="2400" dirty="0"/>
              <a:t>Veg - flater og avgrensningslinjer (FKB-Veg 5.0)</a:t>
            </a:r>
            <a:br>
              <a:rPr lang="nb-NO" sz="2400" dirty="0"/>
            </a:br>
            <a:r>
              <a:rPr lang="nb-NO" sz="1200" dirty="0"/>
              <a:t>kun oppmerking mellom gang og sykkelareal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260318" y="1171388"/>
            <a:ext cx="2445282" cy="3556000"/>
          </a:xfrm>
          <a:custGeom>
            <a:avLst/>
            <a:gdLst>
              <a:gd name="connsiteX0" fmla="*/ 520858 w 2445282"/>
              <a:gd name="connsiteY0" fmla="*/ 0 h 3556000"/>
              <a:gd name="connsiteX1" fmla="*/ 485000 w 2445282"/>
              <a:gd name="connsiteY1" fmla="*/ 292847 h 3556000"/>
              <a:gd name="connsiteX2" fmla="*/ 401329 w 2445282"/>
              <a:gd name="connsiteY2" fmla="*/ 723153 h 3556000"/>
              <a:gd name="connsiteX3" fmla="*/ 305706 w 2445282"/>
              <a:gd name="connsiteY3" fmla="*/ 1207247 h 3556000"/>
              <a:gd name="connsiteX4" fmla="*/ 198129 w 2445282"/>
              <a:gd name="connsiteY4" fmla="*/ 1661459 h 3556000"/>
              <a:gd name="connsiteX5" fmla="*/ 102506 w 2445282"/>
              <a:gd name="connsiteY5" fmla="*/ 2002118 h 3556000"/>
              <a:gd name="connsiteX6" fmla="*/ 18835 w 2445282"/>
              <a:gd name="connsiteY6" fmla="*/ 2271059 h 3556000"/>
              <a:gd name="connsiteX7" fmla="*/ 906 w 2445282"/>
              <a:gd name="connsiteY7" fmla="*/ 2438400 h 3556000"/>
              <a:gd name="connsiteX8" fmla="*/ 6882 w 2445282"/>
              <a:gd name="connsiteY8" fmla="*/ 2587812 h 3556000"/>
              <a:gd name="connsiteX9" fmla="*/ 42741 w 2445282"/>
              <a:gd name="connsiteY9" fmla="*/ 2749177 h 3556000"/>
              <a:gd name="connsiteX10" fmla="*/ 120435 w 2445282"/>
              <a:gd name="connsiteY10" fmla="*/ 2928471 h 3556000"/>
              <a:gd name="connsiteX11" fmla="*/ 251917 w 2445282"/>
              <a:gd name="connsiteY11" fmla="*/ 3065930 h 3556000"/>
              <a:gd name="connsiteX12" fmla="*/ 353517 w 2445282"/>
              <a:gd name="connsiteY12" fmla="*/ 3161553 h 3556000"/>
              <a:gd name="connsiteX13" fmla="*/ 514882 w 2445282"/>
              <a:gd name="connsiteY13" fmla="*/ 3215341 h 3556000"/>
              <a:gd name="connsiteX14" fmla="*/ 1040811 w 2445282"/>
              <a:gd name="connsiteY14" fmla="*/ 3287059 h 3556000"/>
              <a:gd name="connsiteX15" fmla="*/ 1453188 w 2445282"/>
              <a:gd name="connsiteY15" fmla="*/ 3358777 h 3556000"/>
              <a:gd name="connsiteX16" fmla="*/ 1967164 w 2445282"/>
              <a:gd name="connsiteY16" fmla="*/ 3454400 h 3556000"/>
              <a:gd name="connsiteX17" fmla="*/ 2445282 w 2445282"/>
              <a:gd name="connsiteY17" fmla="*/ 3556000 h 35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45282" h="3556000">
                <a:moveTo>
                  <a:pt x="520858" y="0"/>
                </a:moveTo>
                <a:cubicBezTo>
                  <a:pt x="512889" y="86161"/>
                  <a:pt x="504921" y="172322"/>
                  <a:pt x="485000" y="292847"/>
                </a:cubicBezTo>
                <a:cubicBezTo>
                  <a:pt x="465078" y="413373"/>
                  <a:pt x="431211" y="570753"/>
                  <a:pt x="401329" y="723153"/>
                </a:cubicBezTo>
                <a:cubicBezTo>
                  <a:pt x="371447" y="875553"/>
                  <a:pt x="339573" y="1050863"/>
                  <a:pt x="305706" y="1207247"/>
                </a:cubicBezTo>
                <a:cubicBezTo>
                  <a:pt x="271839" y="1363631"/>
                  <a:pt x="231996" y="1528981"/>
                  <a:pt x="198129" y="1661459"/>
                </a:cubicBezTo>
                <a:cubicBezTo>
                  <a:pt x="164262" y="1793937"/>
                  <a:pt x="132388" y="1900518"/>
                  <a:pt x="102506" y="2002118"/>
                </a:cubicBezTo>
                <a:cubicBezTo>
                  <a:pt x="72624" y="2103718"/>
                  <a:pt x="35768" y="2198345"/>
                  <a:pt x="18835" y="2271059"/>
                </a:cubicBezTo>
                <a:cubicBezTo>
                  <a:pt x="1902" y="2343773"/>
                  <a:pt x="2898" y="2385608"/>
                  <a:pt x="906" y="2438400"/>
                </a:cubicBezTo>
                <a:cubicBezTo>
                  <a:pt x="-1086" y="2491192"/>
                  <a:pt x="-90" y="2536016"/>
                  <a:pt x="6882" y="2587812"/>
                </a:cubicBezTo>
                <a:cubicBezTo>
                  <a:pt x="13854" y="2639608"/>
                  <a:pt x="23816" y="2692401"/>
                  <a:pt x="42741" y="2749177"/>
                </a:cubicBezTo>
                <a:cubicBezTo>
                  <a:pt x="61666" y="2805953"/>
                  <a:pt x="85572" y="2875679"/>
                  <a:pt x="120435" y="2928471"/>
                </a:cubicBezTo>
                <a:cubicBezTo>
                  <a:pt x="155298" y="2981263"/>
                  <a:pt x="213070" y="3027083"/>
                  <a:pt x="251917" y="3065930"/>
                </a:cubicBezTo>
                <a:cubicBezTo>
                  <a:pt x="290764" y="3104777"/>
                  <a:pt x="309690" y="3136651"/>
                  <a:pt x="353517" y="3161553"/>
                </a:cubicBezTo>
                <a:cubicBezTo>
                  <a:pt x="397344" y="3186455"/>
                  <a:pt x="400333" y="3194423"/>
                  <a:pt x="514882" y="3215341"/>
                </a:cubicBezTo>
                <a:cubicBezTo>
                  <a:pt x="629431" y="3236259"/>
                  <a:pt x="884427" y="3263153"/>
                  <a:pt x="1040811" y="3287059"/>
                </a:cubicBezTo>
                <a:cubicBezTo>
                  <a:pt x="1197195" y="3310965"/>
                  <a:pt x="1453188" y="3358777"/>
                  <a:pt x="1453188" y="3358777"/>
                </a:cubicBezTo>
                <a:lnTo>
                  <a:pt x="1967164" y="3454400"/>
                </a:lnTo>
                <a:cubicBezTo>
                  <a:pt x="2132513" y="3487270"/>
                  <a:pt x="2288897" y="3521635"/>
                  <a:pt x="2445282" y="355600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1446306" y="4589834"/>
            <a:ext cx="5259294" cy="424425"/>
          </a:xfrm>
          <a:custGeom>
            <a:avLst/>
            <a:gdLst>
              <a:gd name="connsiteX0" fmla="*/ 0 w 5259294"/>
              <a:gd name="connsiteY0" fmla="*/ 59860 h 424425"/>
              <a:gd name="connsiteX1" fmla="*/ 519953 w 5259294"/>
              <a:gd name="connsiteY1" fmla="*/ 35954 h 424425"/>
              <a:gd name="connsiteX2" fmla="*/ 1105647 w 5259294"/>
              <a:gd name="connsiteY2" fmla="*/ 12048 h 424425"/>
              <a:gd name="connsiteX3" fmla="*/ 1852706 w 5259294"/>
              <a:gd name="connsiteY3" fmla="*/ 95 h 424425"/>
              <a:gd name="connsiteX4" fmla="*/ 2629647 w 5259294"/>
              <a:gd name="connsiteY4" fmla="*/ 18025 h 424425"/>
              <a:gd name="connsiteX5" fmla="*/ 3227294 w 5259294"/>
              <a:gd name="connsiteY5" fmla="*/ 77790 h 424425"/>
              <a:gd name="connsiteX6" fmla="*/ 3914588 w 5259294"/>
              <a:gd name="connsiteY6" fmla="*/ 167437 h 424425"/>
              <a:gd name="connsiteX7" fmla="*/ 4673600 w 5259294"/>
              <a:gd name="connsiteY7" fmla="*/ 298919 h 424425"/>
              <a:gd name="connsiteX8" fmla="*/ 5259294 w 5259294"/>
              <a:gd name="connsiteY8" fmla="*/ 424425 h 42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424425">
                <a:moveTo>
                  <a:pt x="0" y="59860"/>
                </a:moveTo>
                <a:lnTo>
                  <a:pt x="519953" y="35954"/>
                </a:lnTo>
                <a:lnTo>
                  <a:pt x="1105647" y="12048"/>
                </a:lnTo>
                <a:cubicBezTo>
                  <a:pt x="1327772" y="6072"/>
                  <a:pt x="1598706" y="-901"/>
                  <a:pt x="1852706" y="95"/>
                </a:cubicBezTo>
                <a:cubicBezTo>
                  <a:pt x="2106706" y="1091"/>
                  <a:pt x="2400549" y="5076"/>
                  <a:pt x="2629647" y="18025"/>
                </a:cubicBezTo>
                <a:cubicBezTo>
                  <a:pt x="2858745" y="30974"/>
                  <a:pt x="3013137" y="52888"/>
                  <a:pt x="3227294" y="77790"/>
                </a:cubicBezTo>
                <a:cubicBezTo>
                  <a:pt x="3441451" y="102692"/>
                  <a:pt x="3673537" y="130582"/>
                  <a:pt x="3914588" y="167437"/>
                </a:cubicBezTo>
                <a:cubicBezTo>
                  <a:pt x="4155639" y="204292"/>
                  <a:pt x="4449482" y="256088"/>
                  <a:pt x="4673600" y="298919"/>
                </a:cubicBezTo>
                <a:cubicBezTo>
                  <a:pt x="4897718" y="341750"/>
                  <a:pt x="5078506" y="383087"/>
                  <a:pt x="5259294" y="42442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1446306" y="5648132"/>
            <a:ext cx="5259294" cy="513609"/>
          </a:xfrm>
          <a:custGeom>
            <a:avLst/>
            <a:gdLst>
              <a:gd name="connsiteX0" fmla="*/ 0 w 5259294"/>
              <a:gd name="connsiteY0" fmla="*/ 53421 h 513609"/>
              <a:gd name="connsiteX1" fmla="*/ 531906 w 5259294"/>
              <a:gd name="connsiteY1" fmla="*/ 5609 h 513609"/>
              <a:gd name="connsiteX2" fmla="*/ 1261035 w 5259294"/>
              <a:gd name="connsiteY2" fmla="*/ 5609 h 513609"/>
              <a:gd name="connsiteX3" fmla="*/ 2288988 w 5259294"/>
              <a:gd name="connsiteY3" fmla="*/ 47444 h 513609"/>
              <a:gd name="connsiteX4" fmla="*/ 3161553 w 5259294"/>
              <a:gd name="connsiteY4" fmla="*/ 131115 h 513609"/>
              <a:gd name="connsiteX5" fmla="*/ 3986306 w 5259294"/>
              <a:gd name="connsiteY5" fmla="*/ 250644 h 513609"/>
              <a:gd name="connsiteX6" fmla="*/ 4500282 w 5259294"/>
              <a:gd name="connsiteY6" fmla="*/ 346268 h 513609"/>
              <a:gd name="connsiteX7" fmla="*/ 5020235 w 5259294"/>
              <a:gd name="connsiteY7" fmla="*/ 453844 h 513609"/>
              <a:gd name="connsiteX8" fmla="*/ 5259294 w 5259294"/>
              <a:gd name="connsiteY8" fmla="*/ 513609 h 51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513609">
                <a:moveTo>
                  <a:pt x="0" y="53421"/>
                </a:moveTo>
                <a:cubicBezTo>
                  <a:pt x="160867" y="33499"/>
                  <a:pt x="321734" y="13578"/>
                  <a:pt x="531906" y="5609"/>
                </a:cubicBezTo>
                <a:cubicBezTo>
                  <a:pt x="742078" y="-2360"/>
                  <a:pt x="968188" y="-1364"/>
                  <a:pt x="1261035" y="5609"/>
                </a:cubicBezTo>
                <a:cubicBezTo>
                  <a:pt x="1553882" y="12581"/>
                  <a:pt x="1972235" y="26526"/>
                  <a:pt x="2288988" y="47444"/>
                </a:cubicBezTo>
                <a:cubicBezTo>
                  <a:pt x="2605741" y="68362"/>
                  <a:pt x="2878667" y="97248"/>
                  <a:pt x="3161553" y="131115"/>
                </a:cubicBezTo>
                <a:cubicBezTo>
                  <a:pt x="3444439" y="164982"/>
                  <a:pt x="3763185" y="214785"/>
                  <a:pt x="3986306" y="250644"/>
                </a:cubicBezTo>
                <a:cubicBezTo>
                  <a:pt x="4209427" y="286503"/>
                  <a:pt x="4327961" y="312401"/>
                  <a:pt x="4500282" y="346268"/>
                </a:cubicBezTo>
                <a:cubicBezTo>
                  <a:pt x="4672603" y="380135"/>
                  <a:pt x="4893733" y="425954"/>
                  <a:pt x="5020235" y="453844"/>
                </a:cubicBezTo>
                <a:cubicBezTo>
                  <a:pt x="5146737" y="481734"/>
                  <a:pt x="5203015" y="497671"/>
                  <a:pt x="5259294" y="51360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Frihåndsform 7"/>
          <p:cNvSpPr/>
          <p:nvPr/>
        </p:nvSpPr>
        <p:spPr>
          <a:xfrm>
            <a:off x="1440329" y="5940558"/>
            <a:ext cx="5265271" cy="520007"/>
          </a:xfrm>
          <a:custGeom>
            <a:avLst/>
            <a:gdLst>
              <a:gd name="connsiteX0" fmla="*/ 0 w 5265271"/>
              <a:gd name="connsiteY0" fmla="*/ 47866 h 520007"/>
              <a:gd name="connsiteX1" fmla="*/ 424330 w 5265271"/>
              <a:gd name="connsiteY1" fmla="*/ 17983 h 520007"/>
              <a:gd name="connsiteX2" fmla="*/ 926353 w 5265271"/>
              <a:gd name="connsiteY2" fmla="*/ 54 h 520007"/>
              <a:gd name="connsiteX3" fmla="*/ 1404471 w 5265271"/>
              <a:gd name="connsiteY3" fmla="*/ 12007 h 520007"/>
              <a:gd name="connsiteX4" fmla="*/ 1984189 w 5265271"/>
              <a:gd name="connsiteY4" fmla="*/ 23960 h 520007"/>
              <a:gd name="connsiteX5" fmla="*/ 2480236 w 5265271"/>
              <a:gd name="connsiteY5" fmla="*/ 59818 h 520007"/>
              <a:gd name="connsiteX6" fmla="*/ 3042024 w 5265271"/>
              <a:gd name="connsiteY6" fmla="*/ 113607 h 520007"/>
              <a:gd name="connsiteX7" fmla="*/ 3544047 w 5265271"/>
              <a:gd name="connsiteY7" fmla="*/ 179348 h 520007"/>
              <a:gd name="connsiteX8" fmla="*/ 3938495 w 5265271"/>
              <a:gd name="connsiteY8" fmla="*/ 245089 h 520007"/>
              <a:gd name="connsiteX9" fmla="*/ 4524189 w 5265271"/>
              <a:gd name="connsiteY9" fmla="*/ 352666 h 520007"/>
              <a:gd name="connsiteX10" fmla="*/ 5265271 w 5265271"/>
              <a:gd name="connsiteY10" fmla="*/ 520007 h 52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65271" h="520007">
                <a:moveTo>
                  <a:pt x="0" y="47866"/>
                </a:moveTo>
                <a:cubicBezTo>
                  <a:pt x="134969" y="36909"/>
                  <a:pt x="269938" y="25952"/>
                  <a:pt x="424330" y="17983"/>
                </a:cubicBezTo>
                <a:cubicBezTo>
                  <a:pt x="578722" y="10014"/>
                  <a:pt x="762996" y="1050"/>
                  <a:pt x="926353" y="54"/>
                </a:cubicBezTo>
                <a:cubicBezTo>
                  <a:pt x="1089710" y="-942"/>
                  <a:pt x="1404471" y="12007"/>
                  <a:pt x="1404471" y="12007"/>
                </a:cubicBezTo>
                <a:cubicBezTo>
                  <a:pt x="1580777" y="15991"/>
                  <a:pt x="1804895" y="15992"/>
                  <a:pt x="1984189" y="23960"/>
                </a:cubicBezTo>
                <a:cubicBezTo>
                  <a:pt x="2163483" y="31928"/>
                  <a:pt x="2303930" y="44877"/>
                  <a:pt x="2480236" y="59818"/>
                </a:cubicBezTo>
                <a:cubicBezTo>
                  <a:pt x="2656542" y="74759"/>
                  <a:pt x="2864722" y="93685"/>
                  <a:pt x="3042024" y="113607"/>
                </a:cubicBezTo>
                <a:cubicBezTo>
                  <a:pt x="3219326" y="133529"/>
                  <a:pt x="3394635" y="157434"/>
                  <a:pt x="3544047" y="179348"/>
                </a:cubicBezTo>
                <a:cubicBezTo>
                  <a:pt x="3693459" y="201262"/>
                  <a:pt x="3938495" y="245089"/>
                  <a:pt x="3938495" y="245089"/>
                </a:cubicBezTo>
                <a:cubicBezTo>
                  <a:pt x="4101852" y="273975"/>
                  <a:pt x="4303060" y="306846"/>
                  <a:pt x="4524189" y="352666"/>
                </a:cubicBezTo>
                <a:cubicBezTo>
                  <a:pt x="4745318" y="398486"/>
                  <a:pt x="5005294" y="459246"/>
                  <a:pt x="5265271" y="52000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4064000" y="1165412"/>
            <a:ext cx="448235" cy="2097741"/>
          </a:xfrm>
          <a:custGeom>
            <a:avLst/>
            <a:gdLst>
              <a:gd name="connsiteX0" fmla="*/ 448235 w 448235"/>
              <a:gd name="connsiteY0" fmla="*/ 0 h 2097741"/>
              <a:gd name="connsiteX1" fmla="*/ 376518 w 448235"/>
              <a:gd name="connsiteY1" fmla="*/ 442259 h 2097741"/>
              <a:gd name="connsiteX2" fmla="*/ 256988 w 448235"/>
              <a:gd name="connsiteY2" fmla="*/ 1051859 h 2097741"/>
              <a:gd name="connsiteX3" fmla="*/ 137459 w 448235"/>
              <a:gd name="connsiteY3" fmla="*/ 1595717 h 2097741"/>
              <a:gd name="connsiteX4" fmla="*/ 53788 w 448235"/>
              <a:gd name="connsiteY4" fmla="*/ 1906494 h 2097741"/>
              <a:gd name="connsiteX5" fmla="*/ 0 w 448235"/>
              <a:gd name="connsiteY5" fmla="*/ 2097741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235" h="2097741">
                <a:moveTo>
                  <a:pt x="448235" y="0"/>
                </a:moveTo>
                <a:cubicBezTo>
                  <a:pt x="428313" y="133474"/>
                  <a:pt x="408392" y="266949"/>
                  <a:pt x="376518" y="442259"/>
                </a:cubicBezTo>
                <a:cubicBezTo>
                  <a:pt x="344644" y="617569"/>
                  <a:pt x="296831" y="859616"/>
                  <a:pt x="256988" y="1051859"/>
                </a:cubicBezTo>
                <a:cubicBezTo>
                  <a:pt x="217145" y="1244102"/>
                  <a:pt x="171326" y="1453278"/>
                  <a:pt x="137459" y="1595717"/>
                </a:cubicBezTo>
                <a:cubicBezTo>
                  <a:pt x="103592" y="1738156"/>
                  <a:pt x="76698" y="1822823"/>
                  <a:pt x="53788" y="1906494"/>
                </a:cubicBezTo>
                <a:cubicBezTo>
                  <a:pt x="30878" y="1990165"/>
                  <a:pt x="15439" y="2043953"/>
                  <a:pt x="0" y="2097741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6" name="Rett linje 15"/>
          <p:cNvCxnSpPr>
            <a:cxnSpLocks/>
            <a:endCxn id="12" idx="5"/>
          </p:cNvCxnSpPr>
          <p:nvPr/>
        </p:nvCxnSpPr>
        <p:spPr>
          <a:xfrm flipV="1">
            <a:off x="3799717" y="3263153"/>
            <a:ext cx="264283" cy="1024961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828611" y="4288114"/>
            <a:ext cx="1828800" cy="67846"/>
          </a:xfrm>
          <a:custGeom>
            <a:avLst/>
            <a:gdLst>
              <a:gd name="connsiteX0" fmla="*/ 1828800 w 1828800"/>
              <a:gd name="connsiteY0" fmla="*/ 67846 h 67846"/>
              <a:gd name="connsiteX1" fmla="*/ 1200778 w 1828800"/>
              <a:gd name="connsiteY1" fmla="*/ 7556 h 67846"/>
              <a:gd name="connsiteX2" fmla="*/ 793820 w 1828800"/>
              <a:gd name="connsiteY2" fmla="*/ 2532 h 67846"/>
              <a:gd name="connsiteX3" fmla="*/ 0 w 1828800"/>
              <a:gd name="connsiteY3" fmla="*/ 22629 h 6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67846">
                <a:moveTo>
                  <a:pt x="1828800" y="67846"/>
                </a:moveTo>
                <a:cubicBezTo>
                  <a:pt x="1601037" y="43144"/>
                  <a:pt x="1373275" y="18442"/>
                  <a:pt x="1200778" y="7556"/>
                </a:cubicBezTo>
                <a:cubicBezTo>
                  <a:pt x="1028281" y="-3330"/>
                  <a:pt x="993950" y="20"/>
                  <a:pt x="793820" y="2532"/>
                </a:cubicBezTo>
                <a:cubicBezTo>
                  <a:pt x="593690" y="5044"/>
                  <a:pt x="296845" y="13836"/>
                  <a:pt x="0" y="22629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1" name="Frihåndsform 20"/>
          <p:cNvSpPr/>
          <p:nvPr/>
        </p:nvSpPr>
        <p:spPr>
          <a:xfrm>
            <a:off x="5618890" y="2105130"/>
            <a:ext cx="1083361" cy="2011120"/>
          </a:xfrm>
          <a:custGeom>
            <a:avLst/>
            <a:gdLst>
              <a:gd name="connsiteX0" fmla="*/ 1058240 w 1083361"/>
              <a:gd name="connsiteY0" fmla="*/ 0 h 2011120"/>
              <a:gd name="connsiteX1" fmla="*/ 952732 w 1083361"/>
              <a:gd name="connsiteY1" fmla="*/ 221063 h 2011120"/>
              <a:gd name="connsiteX2" fmla="*/ 837176 w 1083361"/>
              <a:gd name="connsiteY2" fmla="*/ 356716 h 2011120"/>
              <a:gd name="connsiteX3" fmla="*/ 731668 w 1083361"/>
              <a:gd name="connsiteY3" fmla="*/ 422030 h 2011120"/>
              <a:gd name="connsiteX4" fmla="*/ 585967 w 1083361"/>
              <a:gd name="connsiteY4" fmla="*/ 482321 h 2011120"/>
              <a:gd name="connsiteX5" fmla="*/ 369928 w 1083361"/>
              <a:gd name="connsiteY5" fmla="*/ 537586 h 2011120"/>
              <a:gd name="connsiteX6" fmla="*/ 224226 w 1083361"/>
              <a:gd name="connsiteY6" fmla="*/ 592852 h 2011120"/>
              <a:gd name="connsiteX7" fmla="*/ 118719 w 1083361"/>
              <a:gd name="connsiteY7" fmla="*/ 703384 h 2011120"/>
              <a:gd name="connsiteX8" fmla="*/ 43356 w 1083361"/>
              <a:gd name="connsiteY8" fmla="*/ 823965 h 2011120"/>
              <a:gd name="connsiteX9" fmla="*/ 8187 w 1083361"/>
              <a:gd name="connsiteY9" fmla="*/ 944545 h 2011120"/>
              <a:gd name="connsiteX10" fmla="*/ 3163 w 1083361"/>
              <a:gd name="connsiteY10" fmla="*/ 1055077 h 2011120"/>
              <a:gd name="connsiteX11" fmla="*/ 48380 w 1083361"/>
              <a:gd name="connsiteY11" fmla="*/ 1230923 h 2011120"/>
              <a:gd name="connsiteX12" fmla="*/ 133791 w 1083361"/>
              <a:gd name="connsiteY12" fmla="*/ 1477107 h 2011120"/>
              <a:gd name="connsiteX13" fmla="*/ 264420 w 1083361"/>
              <a:gd name="connsiteY13" fmla="*/ 1678074 h 2011120"/>
              <a:gd name="connsiteX14" fmla="*/ 405097 w 1083361"/>
              <a:gd name="connsiteY14" fmla="*/ 1823775 h 2011120"/>
              <a:gd name="connsiteX15" fmla="*/ 545774 w 1083361"/>
              <a:gd name="connsiteY15" fmla="*/ 1909186 h 2011120"/>
              <a:gd name="connsiteX16" fmla="*/ 666354 w 1083361"/>
              <a:gd name="connsiteY16" fmla="*/ 1949380 h 2011120"/>
              <a:gd name="connsiteX17" fmla="*/ 786934 w 1083361"/>
              <a:gd name="connsiteY17" fmla="*/ 1994597 h 2011120"/>
              <a:gd name="connsiteX18" fmla="*/ 932635 w 1083361"/>
              <a:gd name="connsiteY18" fmla="*/ 2009670 h 2011120"/>
              <a:gd name="connsiteX19" fmla="*/ 1083361 w 1083361"/>
              <a:gd name="connsiteY19" fmla="*/ 2009670 h 20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3361" h="2011120">
                <a:moveTo>
                  <a:pt x="1058240" y="0"/>
                </a:moveTo>
                <a:cubicBezTo>
                  <a:pt x="1023908" y="80805"/>
                  <a:pt x="989576" y="161610"/>
                  <a:pt x="952732" y="221063"/>
                </a:cubicBezTo>
                <a:cubicBezTo>
                  <a:pt x="915888" y="280516"/>
                  <a:pt x="874020" y="323222"/>
                  <a:pt x="837176" y="356716"/>
                </a:cubicBezTo>
                <a:cubicBezTo>
                  <a:pt x="800332" y="390211"/>
                  <a:pt x="773536" y="401096"/>
                  <a:pt x="731668" y="422030"/>
                </a:cubicBezTo>
                <a:cubicBezTo>
                  <a:pt x="689800" y="442964"/>
                  <a:pt x="646257" y="463062"/>
                  <a:pt x="585967" y="482321"/>
                </a:cubicBezTo>
                <a:cubicBezTo>
                  <a:pt x="525677" y="501580"/>
                  <a:pt x="430218" y="519164"/>
                  <a:pt x="369928" y="537586"/>
                </a:cubicBezTo>
                <a:cubicBezTo>
                  <a:pt x="309638" y="556008"/>
                  <a:pt x="266094" y="565219"/>
                  <a:pt x="224226" y="592852"/>
                </a:cubicBezTo>
                <a:cubicBezTo>
                  <a:pt x="182358" y="620485"/>
                  <a:pt x="148864" y="664865"/>
                  <a:pt x="118719" y="703384"/>
                </a:cubicBezTo>
                <a:cubicBezTo>
                  <a:pt x="88574" y="741903"/>
                  <a:pt x="61778" y="783772"/>
                  <a:pt x="43356" y="823965"/>
                </a:cubicBezTo>
                <a:cubicBezTo>
                  <a:pt x="24934" y="864158"/>
                  <a:pt x="14886" y="906026"/>
                  <a:pt x="8187" y="944545"/>
                </a:cubicBezTo>
                <a:cubicBezTo>
                  <a:pt x="1488" y="983064"/>
                  <a:pt x="-3536" y="1007347"/>
                  <a:pt x="3163" y="1055077"/>
                </a:cubicBezTo>
                <a:cubicBezTo>
                  <a:pt x="9862" y="1102807"/>
                  <a:pt x="26609" y="1160585"/>
                  <a:pt x="48380" y="1230923"/>
                </a:cubicBezTo>
                <a:cubicBezTo>
                  <a:pt x="70151" y="1301261"/>
                  <a:pt x="97784" y="1402582"/>
                  <a:pt x="133791" y="1477107"/>
                </a:cubicBezTo>
                <a:cubicBezTo>
                  <a:pt x="169798" y="1551632"/>
                  <a:pt x="219202" y="1620296"/>
                  <a:pt x="264420" y="1678074"/>
                </a:cubicBezTo>
                <a:cubicBezTo>
                  <a:pt x="309638" y="1735852"/>
                  <a:pt x="358205" y="1785256"/>
                  <a:pt x="405097" y="1823775"/>
                </a:cubicBezTo>
                <a:cubicBezTo>
                  <a:pt x="451989" y="1862294"/>
                  <a:pt x="502231" y="1888252"/>
                  <a:pt x="545774" y="1909186"/>
                </a:cubicBezTo>
                <a:cubicBezTo>
                  <a:pt x="589317" y="1930120"/>
                  <a:pt x="626161" y="1935145"/>
                  <a:pt x="666354" y="1949380"/>
                </a:cubicBezTo>
                <a:cubicBezTo>
                  <a:pt x="706547" y="1963615"/>
                  <a:pt x="742554" y="1984549"/>
                  <a:pt x="786934" y="1994597"/>
                </a:cubicBezTo>
                <a:cubicBezTo>
                  <a:pt x="831314" y="2004645"/>
                  <a:pt x="883231" y="2007158"/>
                  <a:pt x="932635" y="2009670"/>
                </a:cubicBezTo>
                <a:cubicBezTo>
                  <a:pt x="982039" y="2012182"/>
                  <a:pt x="1032700" y="2010926"/>
                  <a:pt x="1083361" y="20096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4" name="TekstSylinder 23"/>
          <p:cNvSpPr txBox="1"/>
          <p:nvPr/>
        </p:nvSpPr>
        <p:spPr>
          <a:xfrm>
            <a:off x="1486798" y="1204901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tekst</a:t>
            </a:r>
            <a:r>
              <a:rPr lang="nb-NO" sz="1000" dirty="0">
                <a:solidFill>
                  <a:srgbClr val="00B0F0"/>
                </a:solidFill>
              </a:rPr>
              <a:t>       </a:t>
            </a:r>
            <a:r>
              <a:rPr lang="nb-NO" sz="1000" dirty="0">
                <a:solidFill>
                  <a:srgbClr val="0070C0"/>
                </a:solidFill>
              </a:rPr>
              <a:t>Objekttype flater (typeveg) </a:t>
            </a:r>
          </a:p>
        </p:txBody>
      </p:sp>
      <p:cxnSp>
        <p:nvCxnSpPr>
          <p:cNvPr id="25" name="Rett linje 24"/>
          <p:cNvCxnSpPr/>
          <p:nvPr/>
        </p:nvCxnSpPr>
        <p:spPr>
          <a:xfrm flipH="1" flipV="1">
            <a:off x="1568250" y="1334018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>
            <a:off x="1568250" y="1485562"/>
            <a:ext cx="292381" cy="1943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ktangel 38"/>
          <p:cNvSpPr/>
          <p:nvPr/>
        </p:nvSpPr>
        <p:spPr>
          <a:xfrm rot="16900207">
            <a:off x="3121574" y="2027455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40" name="Rektangel 39"/>
          <p:cNvSpPr/>
          <p:nvPr/>
        </p:nvSpPr>
        <p:spPr>
          <a:xfrm rot="16900207">
            <a:off x="3522864" y="2110693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1" name="Rektangel 40"/>
          <p:cNvSpPr/>
          <p:nvPr/>
        </p:nvSpPr>
        <p:spPr>
          <a:xfrm rot="491611">
            <a:off x="4338710" y="4483573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3" name="Rektangel 42"/>
          <p:cNvSpPr/>
          <p:nvPr/>
        </p:nvSpPr>
        <p:spPr>
          <a:xfrm rot="188676">
            <a:off x="2673876" y="5721119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4" name="Rektangel 43"/>
          <p:cNvSpPr/>
          <p:nvPr/>
        </p:nvSpPr>
        <p:spPr>
          <a:xfrm rot="410877">
            <a:off x="4114443" y="5143436"/>
            <a:ext cx="15776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sp>
        <p:nvSpPr>
          <p:cNvPr id="45" name="Frihåndsform 44"/>
          <p:cNvSpPr/>
          <p:nvPr/>
        </p:nvSpPr>
        <p:spPr>
          <a:xfrm>
            <a:off x="2828925" y="1166813"/>
            <a:ext cx="1333500" cy="3138487"/>
          </a:xfrm>
          <a:custGeom>
            <a:avLst/>
            <a:gdLst>
              <a:gd name="connsiteX0" fmla="*/ 1333500 w 1333500"/>
              <a:gd name="connsiteY0" fmla="*/ 0 h 3138487"/>
              <a:gd name="connsiteX1" fmla="*/ 1257300 w 1333500"/>
              <a:gd name="connsiteY1" fmla="*/ 471487 h 3138487"/>
              <a:gd name="connsiteX2" fmla="*/ 1152525 w 1333500"/>
              <a:gd name="connsiteY2" fmla="*/ 971550 h 3138487"/>
              <a:gd name="connsiteX3" fmla="*/ 1023938 w 1333500"/>
              <a:gd name="connsiteY3" fmla="*/ 1504950 h 3138487"/>
              <a:gd name="connsiteX4" fmla="*/ 933450 w 1333500"/>
              <a:gd name="connsiteY4" fmla="*/ 1895475 h 3138487"/>
              <a:gd name="connsiteX5" fmla="*/ 819150 w 1333500"/>
              <a:gd name="connsiteY5" fmla="*/ 2295525 h 3138487"/>
              <a:gd name="connsiteX6" fmla="*/ 733425 w 1333500"/>
              <a:gd name="connsiteY6" fmla="*/ 2543175 h 3138487"/>
              <a:gd name="connsiteX7" fmla="*/ 638175 w 1333500"/>
              <a:gd name="connsiteY7" fmla="*/ 2700337 h 3138487"/>
              <a:gd name="connsiteX8" fmla="*/ 471488 w 1333500"/>
              <a:gd name="connsiteY8" fmla="*/ 2886075 h 3138487"/>
              <a:gd name="connsiteX9" fmla="*/ 352425 w 1333500"/>
              <a:gd name="connsiteY9" fmla="*/ 2976562 h 3138487"/>
              <a:gd name="connsiteX10" fmla="*/ 223838 w 1333500"/>
              <a:gd name="connsiteY10" fmla="*/ 3062287 h 3138487"/>
              <a:gd name="connsiteX11" fmla="*/ 104775 w 1333500"/>
              <a:gd name="connsiteY11" fmla="*/ 3105150 h 3138487"/>
              <a:gd name="connsiteX12" fmla="*/ 0 w 1333500"/>
              <a:gd name="connsiteY12" fmla="*/ 3138487 h 313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33500" h="3138487">
                <a:moveTo>
                  <a:pt x="1333500" y="0"/>
                </a:moveTo>
                <a:cubicBezTo>
                  <a:pt x="1310481" y="154781"/>
                  <a:pt x="1287462" y="309562"/>
                  <a:pt x="1257300" y="471487"/>
                </a:cubicBezTo>
                <a:cubicBezTo>
                  <a:pt x="1227138" y="633412"/>
                  <a:pt x="1191419" y="799306"/>
                  <a:pt x="1152525" y="971550"/>
                </a:cubicBezTo>
                <a:cubicBezTo>
                  <a:pt x="1113631" y="1143794"/>
                  <a:pt x="1060450" y="1350963"/>
                  <a:pt x="1023938" y="1504950"/>
                </a:cubicBezTo>
                <a:cubicBezTo>
                  <a:pt x="987426" y="1658937"/>
                  <a:pt x="967581" y="1763712"/>
                  <a:pt x="933450" y="1895475"/>
                </a:cubicBezTo>
                <a:cubicBezTo>
                  <a:pt x="899319" y="2027238"/>
                  <a:pt x="852487" y="2187575"/>
                  <a:pt x="819150" y="2295525"/>
                </a:cubicBezTo>
                <a:cubicBezTo>
                  <a:pt x="785813" y="2403475"/>
                  <a:pt x="763587" y="2475706"/>
                  <a:pt x="733425" y="2543175"/>
                </a:cubicBezTo>
                <a:cubicBezTo>
                  <a:pt x="703263" y="2610644"/>
                  <a:pt x="681831" y="2643187"/>
                  <a:pt x="638175" y="2700337"/>
                </a:cubicBezTo>
                <a:cubicBezTo>
                  <a:pt x="594519" y="2757487"/>
                  <a:pt x="519113" y="2840038"/>
                  <a:pt x="471488" y="2886075"/>
                </a:cubicBezTo>
                <a:cubicBezTo>
                  <a:pt x="423863" y="2932113"/>
                  <a:pt x="393700" y="2947193"/>
                  <a:pt x="352425" y="2976562"/>
                </a:cubicBezTo>
                <a:cubicBezTo>
                  <a:pt x="311150" y="3005931"/>
                  <a:pt x="265113" y="3040856"/>
                  <a:pt x="223838" y="3062287"/>
                </a:cubicBezTo>
                <a:cubicBezTo>
                  <a:pt x="182563" y="3083718"/>
                  <a:pt x="142081" y="3092450"/>
                  <a:pt x="104775" y="3105150"/>
                </a:cubicBezTo>
                <a:cubicBezTo>
                  <a:pt x="67469" y="3117850"/>
                  <a:pt x="33734" y="3128168"/>
                  <a:pt x="0" y="31384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6" name="Frihåndsform 45"/>
          <p:cNvSpPr/>
          <p:nvPr/>
        </p:nvSpPr>
        <p:spPr>
          <a:xfrm>
            <a:off x="1452563" y="4310063"/>
            <a:ext cx="476250" cy="52387"/>
          </a:xfrm>
          <a:custGeom>
            <a:avLst/>
            <a:gdLst>
              <a:gd name="connsiteX0" fmla="*/ 0 w 476250"/>
              <a:gd name="connsiteY0" fmla="*/ 52387 h 52387"/>
              <a:gd name="connsiteX1" fmla="*/ 347662 w 476250"/>
              <a:gd name="connsiteY1" fmla="*/ 23812 h 52387"/>
              <a:gd name="connsiteX2" fmla="*/ 476250 w 476250"/>
              <a:gd name="connsiteY2" fmla="*/ 0 h 5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52387">
                <a:moveTo>
                  <a:pt x="0" y="52387"/>
                </a:moveTo>
                <a:lnTo>
                  <a:pt x="347662" y="23812"/>
                </a:lnTo>
                <a:cubicBezTo>
                  <a:pt x="427037" y="15081"/>
                  <a:pt x="451643" y="7540"/>
                  <a:pt x="4762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7" name="Frihåndsform 46"/>
          <p:cNvSpPr/>
          <p:nvPr/>
        </p:nvSpPr>
        <p:spPr>
          <a:xfrm>
            <a:off x="2667000" y="4291013"/>
            <a:ext cx="161925" cy="15661"/>
          </a:xfrm>
          <a:custGeom>
            <a:avLst/>
            <a:gdLst>
              <a:gd name="connsiteX0" fmla="*/ 161925 w 161925"/>
              <a:gd name="connsiteY0" fmla="*/ 14287 h 15661"/>
              <a:gd name="connsiteX1" fmla="*/ 57150 w 161925"/>
              <a:gd name="connsiteY1" fmla="*/ 14287 h 15661"/>
              <a:gd name="connsiteX2" fmla="*/ 0 w 161925"/>
              <a:gd name="connsiteY2" fmla="*/ 0 h 1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25" h="15661">
                <a:moveTo>
                  <a:pt x="161925" y="14287"/>
                </a:moveTo>
                <a:cubicBezTo>
                  <a:pt x="123031" y="15477"/>
                  <a:pt x="84138" y="16668"/>
                  <a:pt x="57150" y="14287"/>
                </a:cubicBezTo>
                <a:cubicBezTo>
                  <a:pt x="30162" y="11906"/>
                  <a:pt x="15081" y="5953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8" name="Frihåndsform 47"/>
          <p:cNvSpPr/>
          <p:nvPr/>
        </p:nvSpPr>
        <p:spPr>
          <a:xfrm>
            <a:off x="1452563" y="1862138"/>
            <a:ext cx="504311" cy="2447925"/>
          </a:xfrm>
          <a:custGeom>
            <a:avLst/>
            <a:gdLst>
              <a:gd name="connsiteX0" fmla="*/ 476250 w 504311"/>
              <a:gd name="connsiteY0" fmla="*/ 2447925 h 2447925"/>
              <a:gd name="connsiteX1" fmla="*/ 500062 w 504311"/>
              <a:gd name="connsiteY1" fmla="*/ 2366962 h 2447925"/>
              <a:gd name="connsiteX2" fmla="*/ 500062 w 504311"/>
              <a:gd name="connsiteY2" fmla="*/ 2081212 h 2447925"/>
              <a:gd name="connsiteX3" fmla="*/ 457200 w 504311"/>
              <a:gd name="connsiteY3" fmla="*/ 1476375 h 2447925"/>
              <a:gd name="connsiteX4" fmla="*/ 395287 w 504311"/>
              <a:gd name="connsiteY4" fmla="*/ 833437 h 2447925"/>
              <a:gd name="connsiteX5" fmla="*/ 338137 w 504311"/>
              <a:gd name="connsiteY5" fmla="*/ 485775 h 2447925"/>
              <a:gd name="connsiteX6" fmla="*/ 209550 w 504311"/>
              <a:gd name="connsiteY6" fmla="*/ 214312 h 2447925"/>
              <a:gd name="connsiteX7" fmla="*/ 76200 w 504311"/>
              <a:gd name="connsiteY7" fmla="*/ 61912 h 2447925"/>
              <a:gd name="connsiteX8" fmla="*/ 0 w 504311"/>
              <a:gd name="connsiteY8" fmla="*/ 0 h 244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311" h="2447925">
                <a:moveTo>
                  <a:pt x="476250" y="2447925"/>
                </a:moveTo>
                <a:cubicBezTo>
                  <a:pt x="486171" y="2438003"/>
                  <a:pt x="496093" y="2428081"/>
                  <a:pt x="500062" y="2366962"/>
                </a:cubicBezTo>
                <a:cubicBezTo>
                  <a:pt x="504031" y="2305843"/>
                  <a:pt x="507206" y="2229643"/>
                  <a:pt x="500062" y="2081212"/>
                </a:cubicBezTo>
                <a:cubicBezTo>
                  <a:pt x="492918" y="1932781"/>
                  <a:pt x="474662" y="1684337"/>
                  <a:pt x="457200" y="1476375"/>
                </a:cubicBezTo>
                <a:cubicBezTo>
                  <a:pt x="439738" y="1268413"/>
                  <a:pt x="415131" y="998537"/>
                  <a:pt x="395287" y="833437"/>
                </a:cubicBezTo>
                <a:cubicBezTo>
                  <a:pt x="375443" y="668337"/>
                  <a:pt x="369093" y="588963"/>
                  <a:pt x="338137" y="485775"/>
                </a:cubicBezTo>
                <a:cubicBezTo>
                  <a:pt x="307181" y="382587"/>
                  <a:pt x="253206" y="284956"/>
                  <a:pt x="209550" y="214312"/>
                </a:cubicBezTo>
                <a:cubicBezTo>
                  <a:pt x="165894" y="143668"/>
                  <a:pt x="111125" y="97631"/>
                  <a:pt x="76200" y="61912"/>
                </a:cubicBezTo>
                <a:cubicBezTo>
                  <a:pt x="41275" y="26193"/>
                  <a:pt x="20637" y="13096"/>
                  <a:pt x="0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9" name="Frihåndsform 48"/>
          <p:cNvSpPr/>
          <p:nvPr/>
        </p:nvSpPr>
        <p:spPr>
          <a:xfrm>
            <a:off x="2665847" y="1166813"/>
            <a:ext cx="477403" cy="3124200"/>
          </a:xfrm>
          <a:custGeom>
            <a:avLst/>
            <a:gdLst>
              <a:gd name="connsiteX0" fmla="*/ 5916 w 477403"/>
              <a:gd name="connsiteY0" fmla="*/ 3124200 h 3124200"/>
              <a:gd name="connsiteX1" fmla="*/ 1153 w 477403"/>
              <a:gd name="connsiteY1" fmla="*/ 3067050 h 3124200"/>
              <a:gd name="connsiteX2" fmla="*/ 24966 w 477403"/>
              <a:gd name="connsiteY2" fmla="*/ 2876550 h 3124200"/>
              <a:gd name="connsiteX3" fmla="*/ 63066 w 477403"/>
              <a:gd name="connsiteY3" fmla="*/ 2428875 h 3124200"/>
              <a:gd name="connsiteX4" fmla="*/ 77353 w 477403"/>
              <a:gd name="connsiteY4" fmla="*/ 2247900 h 3124200"/>
              <a:gd name="connsiteX5" fmla="*/ 96403 w 477403"/>
              <a:gd name="connsiteY5" fmla="*/ 2224087 h 3124200"/>
              <a:gd name="connsiteX6" fmla="*/ 134503 w 477403"/>
              <a:gd name="connsiteY6" fmla="*/ 2219325 h 3124200"/>
              <a:gd name="connsiteX7" fmla="*/ 210703 w 477403"/>
              <a:gd name="connsiteY7" fmla="*/ 2219325 h 3124200"/>
              <a:gd name="connsiteX8" fmla="*/ 248803 w 477403"/>
              <a:gd name="connsiteY8" fmla="*/ 2209800 h 3124200"/>
              <a:gd name="connsiteX9" fmla="*/ 267853 w 477403"/>
              <a:gd name="connsiteY9" fmla="*/ 2152650 h 3124200"/>
              <a:gd name="connsiteX10" fmla="*/ 320241 w 477403"/>
              <a:gd name="connsiteY10" fmla="*/ 1690687 h 3124200"/>
              <a:gd name="connsiteX11" fmla="*/ 396441 w 477403"/>
              <a:gd name="connsiteY11" fmla="*/ 852487 h 3124200"/>
              <a:gd name="connsiteX12" fmla="*/ 477403 w 477403"/>
              <a:gd name="connsiteY12" fmla="*/ 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403" h="3124200">
                <a:moveTo>
                  <a:pt x="5916" y="3124200"/>
                </a:moveTo>
                <a:cubicBezTo>
                  <a:pt x="1947" y="3116262"/>
                  <a:pt x="-2022" y="3108325"/>
                  <a:pt x="1153" y="3067050"/>
                </a:cubicBezTo>
                <a:cubicBezTo>
                  <a:pt x="4328" y="3025775"/>
                  <a:pt x="14647" y="2982912"/>
                  <a:pt x="24966" y="2876550"/>
                </a:cubicBezTo>
                <a:cubicBezTo>
                  <a:pt x="35285" y="2770188"/>
                  <a:pt x="54335" y="2533650"/>
                  <a:pt x="63066" y="2428875"/>
                </a:cubicBezTo>
                <a:cubicBezTo>
                  <a:pt x="71797" y="2324100"/>
                  <a:pt x="71797" y="2282031"/>
                  <a:pt x="77353" y="2247900"/>
                </a:cubicBezTo>
                <a:cubicBezTo>
                  <a:pt x="82909" y="2213769"/>
                  <a:pt x="86878" y="2228850"/>
                  <a:pt x="96403" y="2224087"/>
                </a:cubicBezTo>
                <a:cubicBezTo>
                  <a:pt x="105928" y="2219324"/>
                  <a:pt x="115453" y="2220119"/>
                  <a:pt x="134503" y="2219325"/>
                </a:cubicBezTo>
                <a:cubicBezTo>
                  <a:pt x="153553" y="2218531"/>
                  <a:pt x="191653" y="2220912"/>
                  <a:pt x="210703" y="2219325"/>
                </a:cubicBezTo>
                <a:cubicBezTo>
                  <a:pt x="229753" y="2217738"/>
                  <a:pt x="239278" y="2220912"/>
                  <a:pt x="248803" y="2209800"/>
                </a:cubicBezTo>
                <a:cubicBezTo>
                  <a:pt x="258328" y="2198687"/>
                  <a:pt x="255947" y="2239169"/>
                  <a:pt x="267853" y="2152650"/>
                </a:cubicBezTo>
                <a:cubicBezTo>
                  <a:pt x="279759" y="2066131"/>
                  <a:pt x="298810" y="1907381"/>
                  <a:pt x="320241" y="1690687"/>
                </a:cubicBezTo>
                <a:cubicBezTo>
                  <a:pt x="341672" y="1473993"/>
                  <a:pt x="370247" y="1134268"/>
                  <a:pt x="396441" y="852487"/>
                </a:cubicBezTo>
                <a:cubicBezTo>
                  <a:pt x="422635" y="570706"/>
                  <a:pt x="450019" y="285353"/>
                  <a:pt x="477403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1" name="Rett linje 50"/>
          <p:cNvCxnSpPr>
            <a:stCxn id="46" idx="2"/>
            <a:endCxn id="49" idx="0"/>
          </p:cNvCxnSpPr>
          <p:nvPr/>
        </p:nvCxnSpPr>
        <p:spPr>
          <a:xfrm flipV="1">
            <a:off x="1928813" y="4291013"/>
            <a:ext cx="742950" cy="1905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1576366" y="1634225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568250" y="1784855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78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40405"/>
            <a:ext cx="8429401" cy="965272"/>
          </a:xfrm>
        </p:spPr>
        <p:txBody>
          <a:bodyPr>
            <a:noAutofit/>
          </a:bodyPr>
          <a:lstStyle/>
          <a:p>
            <a:r>
              <a:rPr lang="nb-NO" sz="2400" b="1" dirty="0">
                <a:solidFill>
                  <a:srgbClr val="FF0000"/>
                </a:solidFill>
              </a:rPr>
              <a:t>NYTT BILDE 2024 – FIGUR 15: : </a:t>
            </a:r>
            <a:r>
              <a:rPr lang="nb-NO" sz="2400" dirty="0"/>
              <a:t>Veg - flater og avgrensningslinjer (FKB-Veg 5.0)</a:t>
            </a:r>
            <a:br>
              <a:rPr lang="nb-NO" sz="2400" dirty="0"/>
            </a:br>
            <a:r>
              <a:rPr lang="nb-NO" sz="1200" dirty="0"/>
              <a:t>kun oppmerking mellom gang og sykkelareal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260318" y="1171388"/>
            <a:ext cx="2445282" cy="3556000"/>
          </a:xfrm>
          <a:custGeom>
            <a:avLst/>
            <a:gdLst>
              <a:gd name="connsiteX0" fmla="*/ 520858 w 2445282"/>
              <a:gd name="connsiteY0" fmla="*/ 0 h 3556000"/>
              <a:gd name="connsiteX1" fmla="*/ 485000 w 2445282"/>
              <a:gd name="connsiteY1" fmla="*/ 292847 h 3556000"/>
              <a:gd name="connsiteX2" fmla="*/ 401329 w 2445282"/>
              <a:gd name="connsiteY2" fmla="*/ 723153 h 3556000"/>
              <a:gd name="connsiteX3" fmla="*/ 305706 w 2445282"/>
              <a:gd name="connsiteY3" fmla="*/ 1207247 h 3556000"/>
              <a:gd name="connsiteX4" fmla="*/ 198129 w 2445282"/>
              <a:gd name="connsiteY4" fmla="*/ 1661459 h 3556000"/>
              <a:gd name="connsiteX5" fmla="*/ 102506 w 2445282"/>
              <a:gd name="connsiteY5" fmla="*/ 2002118 h 3556000"/>
              <a:gd name="connsiteX6" fmla="*/ 18835 w 2445282"/>
              <a:gd name="connsiteY6" fmla="*/ 2271059 h 3556000"/>
              <a:gd name="connsiteX7" fmla="*/ 906 w 2445282"/>
              <a:gd name="connsiteY7" fmla="*/ 2438400 h 3556000"/>
              <a:gd name="connsiteX8" fmla="*/ 6882 w 2445282"/>
              <a:gd name="connsiteY8" fmla="*/ 2587812 h 3556000"/>
              <a:gd name="connsiteX9" fmla="*/ 42741 w 2445282"/>
              <a:gd name="connsiteY9" fmla="*/ 2749177 h 3556000"/>
              <a:gd name="connsiteX10" fmla="*/ 120435 w 2445282"/>
              <a:gd name="connsiteY10" fmla="*/ 2928471 h 3556000"/>
              <a:gd name="connsiteX11" fmla="*/ 251917 w 2445282"/>
              <a:gd name="connsiteY11" fmla="*/ 3065930 h 3556000"/>
              <a:gd name="connsiteX12" fmla="*/ 353517 w 2445282"/>
              <a:gd name="connsiteY12" fmla="*/ 3161553 h 3556000"/>
              <a:gd name="connsiteX13" fmla="*/ 514882 w 2445282"/>
              <a:gd name="connsiteY13" fmla="*/ 3215341 h 3556000"/>
              <a:gd name="connsiteX14" fmla="*/ 1040811 w 2445282"/>
              <a:gd name="connsiteY14" fmla="*/ 3287059 h 3556000"/>
              <a:gd name="connsiteX15" fmla="*/ 1453188 w 2445282"/>
              <a:gd name="connsiteY15" fmla="*/ 3358777 h 3556000"/>
              <a:gd name="connsiteX16" fmla="*/ 1967164 w 2445282"/>
              <a:gd name="connsiteY16" fmla="*/ 3454400 h 3556000"/>
              <a:gd name="connsiteX17" fmla="*/ 2445282 w 2445282"/>
              <a:gd name="connsiteY17" fmla="*/ 3556000 h 35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45282" h="3556000">
                <a:moveTo>
                  <a:pt x="520858" y="0"/>
                </a:moveTo>
                <a:cubicBezTo>
                  <a:pt x="512889" y="86161"/>
                  <a:pt x="504921" y="172322"/>
                  <a:pt x="485000" y="292847"/>
                </a:cubicBezTo>
                <a:cubicBezTo>
                  <a:pt x="465078" y="413373"/>
                  <a:pt x="431211" y="570753"/>
                  <a:pt x="401329" y="723153"/>
                </a:cubicBezTo>
                <a:cubicBezTo>
                  <a:pt x="371447" y="875553"/>
                  <a:pt x="339573" y="1050863"/>
                  <a:pt x="305706" y="1207247"/>
                </a:cubicBezTo>
                <a:cubicBezTo>
                  <a:pt x="271839" y="1363631"/>
                  <a:pt x="231996" y="1528981"/>
                  <a:pt x="198129" y="1661459"/>
                </a:cubicBezTo>
                <a:cubicBezTo>
                  <a:pt x="164262" y="1793937"/>
                  <a:pt x="132388" y="1900518"/>
                  <a:pt x="102506" y="2002118"/>
                </a:cubicBezTo>
                <a:cubicBezTo>
                  <a:pt x="72624" y="2103718"/>
                  <a:pt x="35768" y="2198345"/>
                  <a:pt x="18835" y="2271059"/>
                </a:cubicBezTo>
                <a:cubicBezTo>
                  <a:pt x="1902" y="2343773"/>
                  <a:pt x="2898" y="2385608"/>
                  <a:pt x="906" y="2438400"/>
                </a:cubicBezTo>
                <a:cubicBezTo>
                  <a:pt x="-1086" y="2491192"/>
                  <a:pt x="-90" y="2536016"/>
                  <a:pt x="6882" y="2587812"/>
                </a:cubicBezTo>
                <a:cubicBezTo>
                  <a:pt x="13854" y="2639608"/>
                  <a:pt x="23816" y="2692401"/>
                  <a:pt x="42741" y="2749177"/>
                </a:cubicBezTo>
                <a:cubicBezTo>
                  <a:pt x="61666" y="2805953"/>
                  <a:pt x="85572" y="2875679"/>
                  <a:pt x="120435" y="2928471"/>
                </a:cubicBezTo>
                <a:cubicBezTo>
                  <a:pt x="155298" y="2981263"/>
                  <a:pt x="213070" y="3027083"/>
                  <a:pt x="251917" y="3065930"/>
                </a:cubicBezTo>
                <a:cubicBezTo>
                  <a:pt x="290764" y="3104777"/>
                  <a:pt x="309690" y="3136651"/>
                  <a:pt x="353517" y="3161553"/>
                </a:cubicBezTo>
                <a:cubicBezTo>
                  <a:pt x="397344" y="3186455"/>
                  <a:pt x="400333" y="3194423"/>
                  <a:pt x="514882" y="3215341"/>
                </a:cubicBezTo>
                <a:cubicBezTo>
                  <a:pt x="629431" y="3236259"/>
                  <a:pt x="884427" y="3263153"/>
                  <a:pt x="1040811" y="3287059"/>
                </a:cubicBezTo>
                <a:cubicBezTo>
                  <a:pt x="1197195" y="3310965"/>
                  <a:pt x="1453188" y="3358777"/>
                  <a:pt x="1453188" y="3358777"/>
                </a:cubicBezTo>
                <a:lnTo>
                  <a:pt x="1967164" y="3454400"/>
                </a:lnTo>
                <a:cubicBezTo>
                  <a:pt x="2132513" y="3487270"/>
                  <a:pt x="2288897" y="3521635"/>
                  <a:pt x="2445282" y="355600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1446306" y="4589834"/>
            <a:ext cx="5259294" cy="424425"/>
          </a:xfrm>
          <a:custGeom>
            <a:avLst/>
            <a:gdLst>
              <a:gd name="connsiteX0" fmla="*/ 0 w 5259294"/>
              <a:gd name="connsiteY0" fmla="*/ 59860 h 424425"/>
              <a:gd name="connsiteX1" fmla="*/ 519953 w 5259294"/>
              <a:gd name="connsiteY1" fmla="*/ 35954 h 424425"/>
              <a:gd name="connsiteX2" fmla="*/ 1105647 w 5259294"/>
              <a:gd name="connsiteY2" fmla="*/ 12048 h 424425"/>
              <a:gd name="connsiteX3" fmla="*/ 1852706 w 5259294"/>
              <a:gd name="connsiteY3" fmla="*/ 95 h 424425"/>
              <a:gd name="connsiteX4" fmla="*/ 2629647 w 5259294"/>
              <a:gd name="connsiteY4" fmla="*/ 18025 h 424425"/>
              <a:gd name="connsiteX5" fmla="*/ 3227294 w 5259294"/>
              <a:gd name="connsiteY5" fmla="*/ 77790 h 424425"/>
              <a:gd name="connsiteX6" fmla="*/ 3914588 w 5259294"/>
              <a:gd name="connsiteY6" fmla="*/ 167437 h 424425"/>
              <a:gd name="connsiteX7" fmla="*/ 4673600 w 5259294"/>
              <a:gd name="connsiteY7" fmla="*/ 298919 h 424425"/>
              <a:gd name="connsiteX8" fmla="*/ 5259294 w 5259294"/>
              <a:gd name="connsiteY8" fmla="*/ 424425 h 42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424425">
                <a:moveTo>
                  <a:pt x="0" y="59860"/>
                </a:moveTo>
                <a:lnTo>
                  <a:pt x="519953" y="35954"/>
                </a:lnTo>
                <a:lnTo>
                  <a:pt x="1105647" y="12048"/>
                </a:lnTo>
                <a:cubicBezTo>
                  <a:pt x="1327772" y="6072"/>
                  <a:pt x="1598706" y="-901"/>
                  <a:pt x="1852706" y="95"/>
                </a:cubicBezTo>
                <a:cubicBezTo>
                  <a:pt x="2106706" y="1091"/>
                  <a:pt x="2400549" y="5076"/>
                  <a:pt x="2629647" y="18025"/>
                </a:cubicBezTo>
                <a:cubicBezTo>
                  <a:pt x="2858745" y="30974"/>
                  <a:pt x="3013137" y="52888"/>
                  <a:pt x="3227294" y="77790"/>
                </a:cubicBezTo>
                <a:cubicBezTo>
                  <a:pt x="3441451" y="102692"/>
                  <a:pt x="3673537" y="130582"/>
                  <a:pt x="3914588" y="167437"/>
                </a:cubicBezTo>
                <a:cubicBezTo>
                  <a:pt x="4155639" y="204292"/>
                  <a:pt x="4449482" y="256088"/>
                  <a:pt x="4673600" y="298919"/>
                </a:cubicBezTo>
                <a:cubicBezTo>
                  <a:pt x="4897718" y="341750"/>
                  <a:pt x="5078506" y="383087"/>
                  <a:pt x="5259294" y="42442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1446306" y="5648132"/>
            <a:ext cx="5259294" cy="513609"/>
          </a:xfrm>
          <a:custGeom>
            <a:avLst/>
            <a:gdLst>
              <a:gd name="connsiteX0" fmla="*/ 0 w 5259294"/>
              <a:gd name="connsiteY0" fmla="*/ 53421 h 513609"/>
              <a:gd name="connsiteX1" fmla="*/ 531906 w 5259294"/>
              <a:gd name="connsiteY1" fmla="*/ 5609 h 513609"/>
              <a:gd name="connsiteX2" fmla="*/ 1261035 w 5259294"/>
              <a:gd name="connsiteY2" fmla="*/ 5609 h 513609"/>
              <a:gd name="connsiteX3" fmla="*/ 2288988 w 5259294"/>
              <a:gd name="connsiteY3" fmla="*/ 47444 h 513609"/>
              <a:gd name="connsiteX4" fmla="*/ 3161553 w 5259294"/>
              <a:gd name="connsiteY4" fmla="*/ 131115 h 513609"/>
              <a:gd name="connsiteX5" fmla="*/ 3986306 w 5259294"/>
              <a:gd name="connsiteY5" fmla="*/ 250644 h 513609"/>
              <a:gd name="connsiteX6" fmla="*/ 4500282 w 5259294"/>
              <a:gd name="connsiteY6" fmla="*/ 346268 h 513609"/>
              <a:gd name="connsiteX7" fmla="*/ 5020235 w 5259294"/>
              <a:gd name="connsiteY7" fmla="*/ 453844 h 513609"/>
              <a:gd name="connsiteX8" fmla="*/ 5259294 w 5259294"/>
              <a:gd name="connsiteY8" fmla="*/ 513609 h 51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513609">
                <a:moveTo>
                  <a:pt x="0" y="53421"/>
                </a:moveTo>
                <a:cubicBezTo>
                  <a:pt x="160867" y="33499"/>
                  <a:pt x="321734" y="13578"/>
                  <a:pt x="531906" y="5609"/>
                </a:cubicBezTo>
                <a:cubicBezTo>
                  <a:pt x="742078" y="-2360"/>
                  <a:pt x="968188" y="-1364"/>
                  <a:pt x="1261035" y="5609"/>
                </a:cubicBezTo>
                <a:cubicBezTo>
                  <a:pt x="1553882" y="12581"/>
                  <a:pt x="1972235" y="26526"/>
                  <a:pt x="2288988" y="47444"/>
                </a:cubicBezTo>
                <a:cubicBezTo>
                  <a:pt x="2605741" y="68362"/>
                  <a:pt x="2878667" y="97248"/>
                  <a:pt x="3161553" y="131115"/>
                </a:cubicBezTo>
                <a:cubicBezTo>
                  <a:pt x="3444439" y="164982"/>
                  <a:pt x="3763185" y="214785"/>
                  <a:pt x="3986306" y="250644"/>
                </a:cubicBezTo>
                <a:cubicBezTo>
                  <a:pt x="4209427" y="286503"/>
                  <a:pt x="4327961" y="312401"/>
                  <a:pt x="4500282" y="346268"/>
                </a:cubicBezTo>
                <a:cubicBezTo>
                  <a:pt x="4672603" y="380135"/>
                  <a:pt x="4893733" y="425954"/>
                  <a:pt x="5020235" y="453844"/>
                </a:cubicBezTo>
                <a:cubicBezTo>
                  <a:pt x="5146737" y="481734"/>
                  <a:pt x="5203015" y="497671"/>
                  <a:pt x="5259294" y="51360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Frihåndsform 7"/>
          <p:cNvSpPr/>
          <p:nvPr/>
        </p:nvSpPr>
        <p:spPr>
          <a:xfrm>
            <a:off x="1440329" y="5940558"/>
            <a:ext cx="5265271" cy="520007"/>
          </a:xfrm>
          <a:custGeom>
            <a:avLst/>
            <a:gdLst>
              <a:gd name="connsiteX0" fmla="*/ 0 w 5265271"/>
              <a:gd name="connsiteY0" fmla="*/ 47866 h 520007"/>
              <a:gd name="connsiteX1" fmla="*/ 424330 w 5265271"/>
              <a:gd name="connsiteY1" fmla="*/ 17983 h 520007"/>
              <a:gd name="connsiteX2" fmla="*/ 926353 w 5265271"/>
              <a:gd name="connsiteY2" fmla="*/ 54 h 520007"/>
              <a:gd name="connsiteX3" fmla="*/ 1404471 w 5265271"/>
              <a:gd name="connsiteY3" fmla="*/ 12007 h 520007"/>
              <a:gd name="connsiteX4" fmla="*/ 1984189 w 5265271"/>
              <a:gd name="connsiteY4" fmla="*/ 23960 h 520007"/>
              <a:gd name="connsiteX5" fmla="*/ 2480236 w 5265271"/>
              <a:gd name="connsiteY5" fmla="*/ 59818 h 520007"/>
              <a:gd name="connsiteX6" fmla="*/ 3042024 w 5265271"/>
              <a:gd name="connsiteY6" fmla="*/ 113607 h 520007"/>
              <a:gd name="connsiteX7" fmla="*/ 3544047 w 5265271"/>
              <a:gd name="connsiteY7" fmla="*/ 179348 h 520007"/>
              <a:gd name="connsiteX8" fmla="*/ 3938495 w 5265271"/>
              <a:gd name="connsiteY8" fmla="*/ 245089 h 520007"/>
              <a:gd name="connsiteX9" fmla="*/ 4524189 w 5265271"/>
              <a:gd name="connsiteY9" fmla="*/ 352666 h 520007"/>
              <a:gd name="connsiteX10" fmla="*/ 5265271 w 5265271"/>
              <a:gd name="connsiteY10" fmla="*/ 520007 h 52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65271" h="520007">
                <a:moveTo>
                  <a:pt x="0" y="47866"/>
                </a:moveTo>
                <a:cubicBezTo>
                  <a:pt x="134969" y="36909"/>
                  <a:pt x="269938" y="25952"/>
                  <a:pt x="424330" y="17983"/>
                </a:cubicBezTo>
                <a:cubicBezTo>
                  <a:pt x="578722" y="10014"/>
                  <a:pt x="762996" y="1050"/>
                  <a:pt x="926353" y="54"/>
                </a:cubicBezTo>
                <a:cubicBezTo>
                  <a:pt x="1089710" y="-942"/>
                  <a:pt x="1404471" y="12007"/>
                  <a:pt x="1404471" y="12007"/>
                </a:cubicBezTo>
                <a:cubicBezTo>
                  <a:pt x="1580777" y="15991"/>
                  <a:pt x="1804895" y="15992"/>
                  <a:pt x="1984189" y="23960"/>
                </a:cubicBezTo>
                <a:cubicBezTo>
                  <a:pt x="2163483" y="31928"/>
                  <a:pt x="2303930" y="44877"/>
                  <a:pt x="2480236" y="59818"/>
                </a:cubicBezTo>
                <a:cubicBezTo>
                  <a:pt x="2656542" y="74759"/>
                  <a:pt x="2864722" y="93685"/>
                  <a:pt x="3042024" y="113607"/>
                </a:cubicBezTo>
                <a:cubicBezTo>
                  <a:pt x="3219326" y="133529"/>
                  <a:pt x="3394635" y="157434"/>
                  <a:pt x="3544047" y="179348"/>
                </a:cubicBezTo>
                <a:cubicBezTo>
                  <a:pt x="3693459" y="201262"/>
                  <a:pt x="3938495" y="245089"/>
                  <a:pt x="3938495" y="245089"/>
                </a:cubicBezTo>
                <a:cubicBezTo>
                  <a:pt x="4101852" y="273975"/>
                  <a:pt x="4303060" y="306846"/>
                  <a:pt x="4524189" y="352666"/>
                </a:cubicBezTo>
                <a:cubicBezTo>
                  <a:pt x="4745318" y="398486"/>
                  <a:pt x="5005294" y="459246"/>
                  <a:pt x="5265271" y="52000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0" name="Frihåndsform 19"/>
          <p:cNvSpPr/>
          <p:nvPr/>
        </p:nvSpPr>
        <p:spPr>
          <a:xfrm>
            <a:off x="2828611" y="4288114"/>
            <a:ext cx="1828800" cy="67846"/>
          </a:xfrm>
          <a:custGeom>
            <a:avLst/>
            <a:gdLst>
              <a:gd name="connsiteX0" fmla="*/ 1828800 w 1828800"/>
              <a:gd name="connsiteY0" fmla="*/ 67846 h 67846"/>
              <a:gd name="connsiteX1" fmla="*/ 1200778 w 1828800"/>
              <a:gd name="connsiteY1" fmla="*/ 7556 h 67846"/>
              <a:gd name="connsiteX2" fmla="*/ 793820 w 1828800"/>
              <a:gd name="connsiteY2" fmla="*/ 2532 h 67846"/>
              <a:gd name="connsiteX3" fmla="*/ 0 w 1828800"/>
              <a:gd name="connsiteY3" fmla="*/ 22629 h 6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67846">
                <a:moveTo>
                  <a:pt x="1828800" y="67846"/>
                </a:moveTo>
                <a:cubicBezTo>
                  <a:pt x="1601037" y="43144"/>
                  <a:pt x="1373275" y="18442"/>
                  <a:pt x="1200778" y="7556"/>
                </a:cubicBezTo>
                <a:cubicBezTo>
                  <a:pt x="1028281" y="-3330"/>
                  <a:pt x="993950" y="20"/>
                  <a:pt x="793820" y="2532"/>
                </a:cubicBezTo>
                <a:cubicBezTo>
                  <a:pt x="593690" y="5044"/>
                  <a:pt x="296845" y="13836"/>
                  <a:pt x="0" y="22629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1" name="Frihåndsform 20"/>
          <p:cNvSpPr/>
          <p:nvPr/>
        </p:nvSpPr>
        <p:spPr>
          <a:xfrm>
            <a:off x="5618890" y="2105130"/>
            <a:ext cx="1083361" cy="2011120"/>
          </a:xfrm>
          <a:custGeom>
            <a:avLst/>
            <a:gdLst>
              <a:gd name="connsiteX0" fmla="*/ 1058240 w 1083361"/>
              <a:gd name="connsiteY0" fmla="*/ 0 h 2011120"/>
              <a:gd name="connsiteX1" fmla="*/ 952732 w 1083361"/>
              <a:gd name="connsiteY1" fmla="*/ 221063 h 2011120"/>
              <a:gd name="connsiteX2" fmla="*/ 837176 w 1083361"/>
              <a:gd name="connsiteY2" fmla="*/ 356716 h 2011120"/>
              <a:gd name="connsiteX3" fmla="*/ 731668 w 1083361"/>
              <a:gd name="connsiteY3" fmla="*/ 422030 h 2011120"/>
              <a:gd name="connsiteX4" fmla="*/ 585967 w 1083361"/>
              <a:gd name="connsiteY4" fmla="*/ 482321 h 2011120"/>
              <a:gd name="connsiteX5" fmla="*/ 369928 w 1083361"/>
              <a:gd name="connsiteY5" fmla="*/ 537586 h 2011120"/>
              <a:gd name="connsiteX6" fmla="*/ 224226 w 1083361"/>
              <a:gd name="connsiteY6" fmla="*/ 592852 h 2011120"/>
              <a:gd name="connsiteX7" fmla="*/ 118719 w 1083361"/>
              <a:gd name="connsiteY7" fmla="*/ 703384 h 2011120"/>
              <a:gd name="connsiteX8" fmla="*/ 43356 w 1083361"/>
              <a:gd name="connsiteY8" fmla="*/ 823965 h 2011120"/>
              <a:gd name="connsiteX9" fmla="*/ 8187 w 1083361"/>
              <a:gd name="connsiteY9" fmla="*/ 944545 h 2011120"/>
              <a:gd name="connsiteX10" fmla="*/ 3163 w 1083361"/>
              <a:gd name="connsiteY10" fmla="*/ 1055077 h 2011120"/>
              <a:gd name="connsiteX11" fmla="*/ 48380 w 1083361"/>
              <a:gd name="connsiteY11" fmla="*/ 1230923 h 2011120"/>
              <a:gd name="connsiteX12" fmla="*/ 133791 w 1083361"/>
              <a:gd name="connsiteY12" fmla="*/ 1477107 h 2011120"/>
              <a:gd name="connsiteX13" fmla="*/ 264420 w 1083361"/>
              <a:gd name="connsiteY13" fmla="*/ 1678074 h 2011120"/>
              <a:gd name="connsiteX14" fmla="*/ 405097 w 1083361"/>
              <a:gd name="connsiteY14" fmla="*/ 1823775 h 2011120"/>
              <a:gd name="connsiteX15" fmla="*/ 545774 w 1083361"/>
              <a:gd name="connsiteY15" fmla="*/ 1909186 h 2011120"/>
              <a:gd name="connsiteX16" fmla="*/ 666354 w 1083361"/>
              <a:gd name="connsiteY16" fmla="*/ 1949380 h 2011120"/>
              <a:gd name="connsiteX17" fmla="*/ 786934 w 1083361"/>
              <a:gd name="connsiteY17" fmla="*/ 1994597 h 2011120"/>
              <a:gd name="connsiteX18" fmla="*/ 932635 w 1083361"/>
              <a:gd name="connsiteY18" fmla="*/ 2009670 h 2011120"/>
              <a:gd name="connsiteX19" fmla="*/ 1083361 w 1083361"/>
              <a:gd name="connsiteY19" fmla="*/ 2009670 h 20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3361" h="2011120">
                <a:moveTo>
                  <a:pt x="1058240" y="0"/>
                </a:moveTo>
                <a:cubicBezTo>
                  <a:pt x="1023908" y="80805"/>
                  <a:pt x="989576" y="161610"/>
                  <a:pt x="952732" y="221063"/>
                </a:cubicBezTo>
                <a:cubicBezTo>
                  <a:pt x="915888" y="280516"/>
                  <a:pt x="874020" y="323222"/>
                  <a:pt x="837176" y="356716"/>
                </a:cubicBezTo>
                <a:cubicBezTo>
                  <a:pt x="800332" y="390211"/>
                  <a:pt x="773536" y="401096"/>
                  <a:pt x="731668" y="422030"/>
                </a:cubicBezTo>
                <a:cubicBezTo>
                  <a:pt x="689800" y="442964"/>
                  <a:pt x="646257" y="463062"/>
                  <a:pt x="585967" y="482321"/>
                </a:cubicBezTo>
                <a:cubicBezTo>
                  <a:pt x="525677" y="501580"/>
                  <a:pt x="430218" y="519164"/>
                  <a:pt x="369928" y="537586"/>
                </a:cubicBezTo>
                <a:cubicBezTo>
                  <a:pt x="309638" y="556008"/>
                  <a:pt x="266094" y="565219"/>
                  <a:pt x="224226" y="592852"/>
                </a:cubicBezTo>
                <a:cubicBezTo>
                  <a:pt x="182358" y="620485"/>
                  <a:pt x="148864" y="664865"/>
                  <a:pt x="118719" y="703384"/>
                </a:cubicBezTo>
                <a:cubicBezTo>
                  <a:pt x="88574" y="741903"/>
                  <a:pt x="61778" y="783772"/>
                  <a:pt x="43356" y="823965"/>
                </a:cubicBezTo>
                <a:cubicBezTo>
                  <a:pt x="24934" y="864158"/>
                  <a:pt x="14886" y="906026"/>
                  <a:pt x="8187" y="944545"/>
                </a:cubicBezTo>
                <a:cubicBezTo>
                  <a:pt x="1488" y="983064"/>
                  <a:pt x="-3536" y="1007347"/>
                  <a:pt x="3163" y="1055077"/>
                </a:cubicBezTo>
                <a:cubicBezTo>
                  <a:pt x="9862" y="1102807"/>
                  <a:pt x="26609" y="1160585"/>
                  <a:pt x="48380" y="1230923"/>
                </a:cubicBezTo>
                <a:cubicBezTo>
                  <a:pt x="70151" y="1301261"/>
                  <a:pt x="97784" y="1402582"/>
                  <a:pt x="133791" y="1477107"/>
                </a:cubicBezTo>
                <a:cubicBezTo>
                  <a:pt x="169798" y="1551632"/>
                  <a:pt x="219202" y="1620296"/>
                  <a:pt x="264420" y="1678074"/>
                </a:cubicBezTo>
                <a:cubicBezTo>
                  <a:pt x="309638" y="1735852"/>
                  <a:pt x="358205" y="1785256"/>
                  <a:pt x="405097" y="1823775"/>
                </a:cubicBezTo>
                <a:cubicBezTo>
                  <a:pt x="451989" y="1862294"/>
                  <a:pt x="502231" y="1888252"/>
                  <a:pt x="545774" y="1909186"/>
                </a:cubicBezTo>
                <a:cubicBezTo>
                  <a:pt x="589317" y="1930120"/>
                  <a:pt x="626161" y="1935145"/>
                  <a:pt x="666354" y="1949380"/>
                </a:cubicBezTo>
                <a:cubicBezTo>
                  <a:pt x="706547" y="1963615"/>
                  <a:pt x="742554" y="1984549"/>
                  <a:pt x="786934" y="1994597"/>
                </a:cubicBezTo>
                <a:cubicBezTo>
                  <a:pt x="831314" y="2004645"/>
                  <a:pt x="883231" y="2007158"/>
                  <a:pt x="932635" y="2009670"/>
                </a:cubicBezTo>
                <a:cubicBezTo>
                  <a:pt x="982039" y="2012182"/>
                  <a:pt x="1032700" y="2010926"/>
                  <a:pt x="1083361" y="20096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4" name="TekstSylinder 23"/>
          <p:cNvSpPr txBox="1"/>
          <p:nvPr/>
        </p:nvSpPr>
        <p:spPr>
          <a:xfrm>
            <a:off x="1486798" y="1204901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tekst</a:t>
            </a:r>
            <a:r>
              <a:rPr lang="nb-NO" sz="1000" dirty="0">
                <a:solidFill>
                  <a:srgbClr val="00B0F0"/>
                </a:solidFill>
              </a:rPr>
              <a:t>       </a:t>
            </a:r>
            <a:r>
              <a:rPr lang="nb-NO" sz="1000" dirty="0">
                <a:solidFill>
                  <a:srgbClr val="0070C0"/>
                </a:solidFill>
              </a:rPr>
              <a:t>Objekttype flater (typeveg) </a:t>
            </a:r>
          </a:p>
        </p:txBody>
      </p:sp>
      <p:cxnSp>
        <p:nvCxnSpPr>
          <p:cNvPr id="25" name="Rett linje 24"/>
          <p:cNvCxnSpPr/>
          <p:nvPr/>
        </p:nvCxnSpPr>
        <p:spPr>
          <a:xfrm flipH="1" flipV="1">
            <a:off x="1568250" y="1334018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>
            <a:off x="1568250" y="1485562"/>
            <a:ext cx="292381" cy="1943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ktangel 38"/>
          <p:cNvSpPr/>
          <p:nvPr/>
        </p:nvSpPr>
        <p:spPr>
          <a:xfrm rot="16967089">
            <a:off x="2784388" y="2801237"/>
            <a:ext cx="25346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(gang- og sykkelveg)</a:t>
            </a:r>
          </a:p>
        </p:txBody>
      </p:sp>
      <p:sp>
        <p:nvSpPr>
          <p:cNvPr id="41" name="Rektangel 40"/>
          <p:cNvSpPr/>
          <p:nvPr/>
        </p:nvSpPr>
        <p:spPr>
          <a:xfrm rot="491611">
            <a:off x="4338710" y="4483573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3" name="Rektangel 42"/>
          <p:cNvSpPr/>
          <p:nvPr/>
        </p:nvSpPr>
        <p:spPr>
          <a:xfrm rot="188676">
            <a:off x="2673876" y="5721119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4" name="Rektangel 43"/>
          <p:cNvSpPr/>
          <p:nvPr/>
        </p:nvSpPr>
        <p:spPr>
          <a:xfrm rot="410877">
            <a:off x="4114443" y="5143436"/>
            <a:ext cx="15776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sp>
        <p:nvSpPr>
          <p:cNvPr id="45" name="Frihåndsform 44"/>
          <p:cNvSpPr/>
          <p:nvPr/>
        </p:nvSpPr>
        <p:spPr>
          <a:xfrm>
            <a:off x="2828925" y="1166813"/>
            <a:ext cx="1333500" cy="3138487"/>
          </a:xfrm>
          <a:custGeom>
            <a:avLst/>
            <a:gdLst>
              <a:gd name="connsiteX0" fmla="*/ 1333500 w 1333500"/>
              <a:gd name="connsiteY0" fmla="*/ 0 h 3138487"/>
              <a:gd name="connsiteX1" fmla="*/ 1257300 w 1333500"/>
              <a:gd name="connsiteY1" fmla="*/ 471487 h 3138487"/>
              <a:gd name="connsiteX2" fmla="*/ 1152525 w 1333500"/>
              <a:gd name="connsiteY2" fmla="*/ 971550 h 3138487"/>
              <a:gd name="connsiteX3" fmla="*/ 1023938 w 1333500"/>
              <a:gd name="connsiteY3" fmla="*/ 1504950 h 3138487"/>
              <a:gd name="connsiteX4" fmla="*/ 933450 w 1333500"/>
              <a:gd name="connsiteY4" fmla="*/ 1895475 h 3138487"/>
              <a:gd name="connsiteX5" fmla="*/ 819150 w 1333500"/>
              <a:gd name="connsiteY5" fmla="*/ 2295525 h 3138487"/>
              <a:gd name="connsiteX6" fmla="*/ 733425 w 1333500"/>
              <a:gd name="connsiteY6" fmla="*/ 2543175 h 3138487"/>
              <a:gd name="connsiteX7" fmla="*/ 638175 w 1333500"/>
              <a:gd name="connsiteY7" fmla="*/ 2700337 h 3138487"/>
              <a:gd name="connsiteX8" fmla="*/ 471488 w 1333500"/>
              <a:gd name="connsiteY8" fmla="*/ 2886075 h 3138487"/>
              <a:gd name="connsiteX9" fmla="*/ 352425 w 1333500"/>
              <a:gd name="connsiteY9" fmla="*/ 2976562 h 3138487"/>
              <a:gd name="connsiteX10" fmla="*/ 223838 w 1333500"/>
              <a:gd name="connsiteY10" fmla="*/ 3062287 h 3138487"/>
              <a:gd name="connsiteX11" fmla="*/ 104775 w 1333500"/>
              <a:gd name="connsiteY11" fmla="*/ 3105150 h 3138487"/>
              <a:gd name="connsiteX12" fmla="*/ 0 w 1333500"/>
              <a:gd name="connsiteY12" fmla="*/ 3138487 h 313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33500" h="3138487">
                <a:moveTo>
                  <a:pt x="1333500" y="0"/>
                </a:moveTo>
                <a:cubicBezTo>
                  <a:pt x="1310481" y="154781"/>
                  <a:pt x="1287462" y="309562"/>
                  <a:pt x="1257300" y="471487"/>
                </a:cubicBezTo>
                <a:cubicBezTo>
                  <a:pt x="1227138" y="633412"/>
                  <a:pt x="1191419" y="799306"/>
                  <a:pt x="1152525" y="971550"/>
                </a:cubicBezTo>
                <a:cubicBezTo>
                  <a:pt x="1113631" y="1143794"/>
                  <a:pt x="1060450" y="1350963"/>
                  <a:pt x="1023938" y="1504950"/>
                </a:cubicBezTo>
                <a:cubicBezTo>
                  <a:pt x="987426" y="1658937"/>
                  <a:pt x="967581" y="1763712"/>
                  <a:pt x="933450" y="1895475"/>
                </a:cubicBezTo>
                <a:cubicBezTo>
                  <a:pt x="899319" y="2027238"/>
                  <a:pt x="852487" y="2187575"/>
                  <a:pt x="819150" y="2295525"/>
                </a:cubicBezTo>
                <a:cubicBezTo>
                  <a:pt x="785813" y="2403475"/>
                  <a:pt x="763587" y="2475706"/>
                  <a:pt x="733425" y="2543175"/>
                </a:cubicBezTo>
                <a:cubicBezTo>
                  <a:pt x="703263" y="2610644"/>
                  <a:pt x="681831" y="2643187"/>
                  <a:pt x="638175" y="2700337"/>
                </a:cubicBezTo>
                <a:cubicBezTo>
                  <a:pt x="594519" y="2757487"/>
                  <a:pt x="519113" y="2840038"/>
                  <a:pt x="471488" y="2886075"/>
                </a:cubicBezTo>
                <a:cubicBezTo>
                  <a:pt x="423863" y="2932113"/>
                  <a:pt x="393700" y="2947193"/>
                  <a:pt x="352425" y="2976562"/>
                </a:cubicBezTo>
                <a:cubicBezTo>
                  <a:pt x="311150" y="3005931"/>
                  <a:pt x="265113" y="3040856"/>
                  <a:pt x="223838" y="3062287"/>
                </a:cubicBezTo>
                <a:cubicBezTo>
                  <a:pt x="182563" y="3083718"/>
                  <a:pt x="142081" y="3092450"/>
                  <a:pt x="104775" y="3105150"/>
                </a:cubicBezTo>
                <a:cubicBezTo>
                  <a:pt x="67469" y="3117850"/>
                  <a:pt x="33734" y="3128168"/>
                  <a:pt x="0" y="31384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6" name="Frihåndsform 45"/>
          <p:cNvSpPr/>
          <p:nvPr/>
        </p:nvSpPr>
        <p:spPr>
          <a:xfrm>
            <a:off x="1452563" y="4310063"/>
            <a:ext cx="476250" cy="52387"/>
          </a:xfrm>
          <a:custGeom>
            <a:avLst/>
            <a:gdLst>
              <a:gd name="connsiteX0" fmla="*/ 0 w 476250"/>
              <a:gd name="connsiteY0" fmla="*/ 52387 h 52387"/>
              <a:gd name="connsiteX1" fmla="*/ 347662 w 476250"/>
              <a:gd name="connsiteY1" fmla="*/ 23812 h 52387"/>
              <a:gd name="connsiteX2" fmla="*/ 476250 w 476250"/>
              <a:gd name="connsiteY2" fmla="*/ 0 h 5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52387">
                <a:moveTo>
                  <a:pt x="0" y="52387"/>
                </a:moveTo>
                <a:lnTo>
                  <a:pt x="347662" y="23812"/>
                </a:lnTo>
                <a:cubicBezTo>
                  <a:pt x="427037" y="15081"/>
                  <a:pt x="451643" y="7540"/>
                  <a:pt x="4762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7" name="Frihåndsform 46"/>
          <p:cNvSpPr/>
          <p:nvPr/>
        </p:nvSpPr>
        <p:spPr>
          <a:xfrm>
            <a:off x="2667000" y="4291013"/>
            <a:ext cx="161925" cy="15661"/>
          </a:xfrm>
          <a:custGeom>
            <a:avLst/>
            <a:gdLst>
              <a:gd name="connsiteX0" fmla="*/ 161925 w 161925"/>
              <a:gd name="connsiteY0" fmla="*/ 14287 h 15661"/>
              <a:gd name="connsiteX1" fmla="*/ 57150 w 161925"/>
              <a:gd name="connsiteY1" fmla="*/ 14287 h 15661"/>
              <a:gd name="connsiteX2" fmla="*/ 0 w 161925"/>
              <a:gd name="connsiteY2" fmla="*/ 0 h 1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25" h="15661">
                <a:moveTo>
                  <a:pt x="161925" y="14287"/>
                </a:moveTo>
                <a:cubicBezTo>
                  <a:pt x="123031" y="15477"/>
                  <a:pt x="84138" y="16668"/>
                  <a:pt x="57150" y="14287"/>
                </a:cubicBezTo>
                <a:cubicBezTo>
                  <a:pt x="30162" y="11906"/>
                  <a:pt x="15081" y="5953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8" name="Frihåndsform 47"/>
          <p:cNvSpPr/>
          <p:nvPr/>
        </p:nvSpPr>
        <p:spPr>
          <a:xfrm>
            <a:off x="1452563" y="1862138"/>
            <a:ext cx="504311" cy="2447925"/>
          </a:xfrm>
          <a:custGeom>
            <a:avLst/>
            <a:gdLst>
              <a:gd name="connsiteX0" fmla="*/ 476250 w 504311"/>
              <a:gd name="connsiteY0" fmla="*/ 2447925 h 2447925"/>
              <a:gd name="connsiteX1" fmla="*/ 500062 w 504311"/>
              <a:gd name="connsiteY1" fmla="*/ 2366962 h 2447925"/>
              <a:gd name="connsiteX2" fmla="*/ 500062 w 504311"/>
              <a:gd name="connsiteY2" fmla="*/ 2081212 h 2447925"/>
              <a:gd name="connsiteX3" fmla="*/ 457200 w 504311"/>
              <a:gd name="connsiteY3" fmla="*/ 1476375 h 2447925"/>
              <a:gd name="connsiteX4" fmla="*/ 395287 w 504311"/>
              <a:gd name="connsiteY4" fmla="*/ 833437 h 2447925"/>
              <a:gd name="connsiteX5" fmla="*/ 338137 w 504311"/>
              <a:gd name="connsiteY5" fmla="*/ 485775 h 2447925"/>
              <a:gd name="connsiteX6" fmla="*/ 209550 w 504311"/>
              <a:gd name="connsiteY6" fmla="*/ 214312 h 2447925"/>
              <a:gd name="connsiteX7" fmla="*/ 76200 w 504311"/>
              <a:gd name="connsiteY7" fmla="*/ 61912 h 2447925"/>
              <a:gd name="connsiteX8" fmla="*/ 0 w 504311"/>
              <a:gd name="connsiteY8" fmla="*/ 0 h 244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311" h="2447925">
                <a:moveTo>
                  <a:pt x="476250" y="2447925"/>
                </a:moveTo>
                <a:cubicBezTo>
                  <a:pt x="486171" y="2438003"/>
                  <a:pt x="496093" y="2428081"/>
                  <a:pt x="500062" y="2366962"/>
                </a:cubicBezTo>
                <a:cubicBezTo>
                  <a:pt x="504031" y="2305843"/>
                  <a:pt x="507206" y="2229643"/>
                  <a:pt x="500062" y="2081212"/>
                </a:cubicBezTo>
                <a:cubicBezTo>
                  <a:pt x="492918" y="1932781"/>
                  <a:pt x="474662" y="1684337"/>
                  <a:pt x="457200" y="1476375"/>
                </a:cubicBezTo>
                <a:cubicBezTo>
                  <a:pt x="439738" y="1268413"/>
                  <a:pt x="415131" y="998537"/>
                  <a:pt x="395287" y="833437"/>
                </a:cubicBezTo>
                <a:cubicBezTo>
                  <a:pt x="375443" y="668337"/>
                  <a:pt x="369093" y="588963"/>
                  <a:pt x="338137" y="485775"/>
                </a:cubicBezTo>
                <a:cubicBezTo>
                  <a:pt x="307181" y="382587"/>
                  <a:pt x="253206" y="284956"/>
                  <a:pt x="209550" y="214312"/>
                </a:cubicBezTo>
                <a:cubicBezTo>
                  <a:pt x="165894" y="143668"/>
                  <a:pt x="111125" y="97631"/>
                  <a:pt x="76200" y="61912"/>
                </a:cubicBezTo>
                <a:cubicBezTo>
                  <a:pt x="41275" y="26193"/>
                  <a:pt x="20637" y="13096"/>
                  <a:pt x="0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9" name="Frihåndsform 48"/>
          <p:cNvSpPr/>
          <p:nvPr/>
        </p:nvSpPr>
        <p:spPr>
          <a:xfrm>
            <a:off x="2665847" y="1166813"/>
            <a:ext cx="477403" cy="3124200"/>
          </a:xfrm>
          <a:custGeom>
            <a:avLst/>
            <a:gdLst>
              <a:gd name="connsiteX0" fmla="*/ 5916 w 477403"/>
              <a:gd name="connsiteY0" fmla="*/ 3124200 h 3124200"/>
              <a:gd name="connsiteX1" fmla="*/ 1153 w 477403"/>
              <a:gd name="connsiteY1" fmla="*/ 3067050 h 3124200"/>
              <a:gd name="connsiteX2" fmla="*/ 24966 w 477403"/>
              <a:gd name="connsiteY2" fmla="*/ 2876550 h 3124200"/>
              <a:gd name="connsiteX3" fmla="*/ 63066 w 477403"/>
              <a:gd name="connsiteY3" fmla="*/ 2428875 h 3124200"/>
              <a:gd name="connsiteX4" fmla="*/ 77353 w 477403"/>
              <a:gd name="connsiteY4" fmla="*/ 2247900 h 3124200"/>
              <a:gd name="connsiteX5" fmla="*/ 96403 w 477403"/>
              <a:gd name="connsiteY5" fmla="*/ 2224087 h 3124200"/>
              <a:gd name="connsiteX6" fmla="*/ 134503 w 477403"/>
              <a:gd name="connsiteY6" fmla="*/ 2219325 h 3124200"/>
              <a:gd name="connsiteX7" fmla="*/ 210703 w 477403"/>
              <a:gd name="connsiteY7" fmla="*/ 2219325 h 3124200"/>
              <a:gd name="connsiteX8" fmla="*/ 248803 w 477403"/>
              <a:gd name="connsiteY8" fmla="*/ 2209800 h 3124200"/>
              <a:gd name="connsiteX9" fmla="*/ 267853 w 477403"/>
              <a:gd name="connsiteY9" fmla="*/ 2152650 h 3124200"/>
              <a:gd name="connsiteX10" fmla="*/ 320241 w 477403"/>
              <a:gd name="connsiteY10" fmla="*/ 1690687 h 3124200"/>
              <a:gd name="connsiteX11" fmla="*/ 396441 w 477403"/>
              <a:gd name="connsiteY11" fmla="*/ 852487 h 3124200"/>
              <a:gd name="connsiteX12" fmla="*/ 477403 w 477403"/>
              <a:gd name="connsiteY12" fmla="*/ 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403" h="3124200">
                <a:moveTo>
                  <a:pt x="5916" y="3124200"/>
                </a:moveTo>
                <a:cubicBezTo>
                  <a:pt x="1947" y="3116262"/>
                  <a:pt x="-2022" y="3108325"/>
                  <a:pt x="1153" y="3067050"/>
                </a:cubicBezTo>
                <a:cubicBezTo>
                  <a:pt x="4328" y="3025775"/>
                  <a:pt x="14647" y="2982912"/>
                  <a:pt x="24966" y="2876550"/>
                </a:cubicBezTo>
                <a:cubicBezTo>
                  <a:pt x="35285" y="2770188"/>
                  <a:pt x="54335" y="2533650"/>
                  <a:pt x="63066" y="2428875"/>
                </a:cubicBezTo>
                <a:cubicBezTo>
                  <a:pt x="71797" y="2324100"/>
                  <a:pt x="71797" y="2282031"/>
                  <a:pt x="77353" y="2247900"/>
                </a:cubicBezTo>
                <a:cubicBezTo>
                  <a:pt x="82909" y="2213769"/>
                  <a:pt x="86878" y="2228850"/>
                  <a:pt x="96403" y="2224087"/>
                </a:cubicBezTo>
                <a:cubicBezTo>
                  <a:pt x="105928" y="2219324"/>
                  <a:pt x="115453" y="2220119"/>
                  <a:pt x="134503" y="2219325"/>
                </a:cubicBezTo>
                <a:cubicBezTo>
                  <a:pt x="153553" y="2218531"/>
                  <a:pt x="191653" y="2220912"/>
                  <a:pt x="210703" y="2219325"/>
                </a:cubicBezTo>
                <a:cubicBezTo>
                  <a:pt x="229753" y="2217738"/>
                  <a:pt x="239278" y="2220912"/>
                  <a:pt x="248803" y="2209800"/>
                </a:cubicBezTo>
                <a:cubicBezTo>
                  <a:pt x="258328" y="2198687"/>
                  <a:pt x="255947" y="2239169"/>
                  <a:pt x="267853" y="2152650"/>
                </a:cubicBezTo>
                <a:cubicBezTo>
                  <a:pt x="279759" y="2066131"/>
                  <a:pt x="298810" y="1907381"/>
                  <a:pt x="320241" y="1690687"/>
                </a:cubicBezTo>
                <a:cubicBezTo>
                  <a:pt x="341672" y="1473993"/>
                  <a:pt x="370247" y="1134268"/>
                  <a:pt x="396441" y="852487"/>
                </a:cubicBezTo>
                <a:cubicBezTo>
                  <a:pt x="422635" y="570706"/>
                  <a:pt x="450019" y="285353"/>
                  <a:pt x="477403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1" name="Rett linje 50"/>
          <p:cNvCxnSpPr>
            <a:stCxn id="46" idx="2"/>
            <a:endCxn id="49" idx="0"/>
          </p:cNvCxnSpPr>
          <p:nvPr/>
        </p:nvCxnSpPr>
        <p:spPr>
          <a:xfrm flipV="1">
            <a:off x="1928813" y="4291013"/>
            <a:ext cx="742950" cy="1905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1576366" y="1634225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568250" y="1784855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26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40405"/>
            <a:ext cx="8429401" cy="865204"/>
          </a:xfrm>
        </p:spPr>
        <p:txBody>
          <a:bodyPr>
            <a:noAutofit/>
          </a:bodyPr>
          <a:lstStyle/>
          <a:p>
            <a:r>
              <a:rPr lang="nb-NO" sz="2400" b="1" dirty="0">
                <a:solidFill>
                  <a:srgbClr val="FF0000"/>
                </a:solidFill>
              </a:rPr>
              <a:t>VEDLEGG NYTT BILDE – FIGUR 15: : </a:t>
            </a:r>
            <a:r>
              <a:rPr lang="nb-NO" sz="2400" dirty="0"/>
              <a:t>Veg - flater og avgrensningslinjer (FKB-Veg 5.0)</a:t>
            </a:r>
            <a:br>
              <a:rPr lang="nb-NO" sz="2400" dirty="0"/>
            </a:br>
            <a:r>
              <a:rPr lang="nb-NO" sz="1200" dirty="0"/>
              <a:t>kun oppmerking mellom gang og sykkelareal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260318" y="1171388"/>
            <a:ext cx="2445282" cy="3556000"/>
          </a:xfrm>
          <a:custGeom>
            <a:avLst/>
            <a:gdLst>
              <a:gd name="connsiteX0" fmla="*/ 520858 w 2445282"/>
              <a:gd name="connsiteY0" fmla="*/ 0 h 3556000"/>
              <a:gd name="connsiteX1" fmla="*/ 485000 w 2445282"/>
              <a:gd name="connsiteY1" fmla="*/ 292847 h 3556000"/>
              <a:gd name="connsiteX2" fmla="*/ 401329 w 2445282"/>
              <a:gd name="connsiteY2" fmla="*/ 723153 h 3556000"/>
              <a:gd name="connsiteX3" fmla="*/ 305706 w 2445282"/>
              <a:gd name="connsiteY3" fmla="*/ 1207247 h 3556000"/>
              <a:gd name="connsiteX4" fmla="*/ 198129 w 2445282"/>
              <a:gd name="connsiteY4" fmla="*/ 1661459 h 3556000"/>
              <a:gd name="connsiteX5" fmla="*/ 102506 w 2445282"/>
              <a:gd name="connsiteY5" fmla="*/ 2002118 h 3556000"/>
              <a:gd name="connsiteX6" fmla="*/ 18835 w 2445282"/>
              <a:gd name="connsiteY6" fmla="*/ 2271059 h 3556000"/>
              <a:gd name="connsiteX7" fmla="*/ 906 w 2445282"/>
              <a:gd name="connsiteY7" fmla="*/ 2438400 h 3556000"/>
              <a:gd name="connsiteX8" fmla="*/ 6882 w 2445282"/>
              <a:gd name="connsiteY8" fmla="*/ 2587812 h 3556000"/>
              <a:gd name="connsiteX9" fmla="*/ 42741 w 2445282"/>
              <a:gd name="connsiteY9" fmla="*/ 2749177 h 3556000"/>
              <a:gd name="connsiteX10" fmla="*/ 120435 w 2445282"/>
              <a:gd name="connsiteY10" fmla="*/ 2928471 h 3556000"/>
              <a:gd name="connsiteX11" fmla="*/ 251917 w 2445282"/>
              <a:gd name="connsiteY11" fmla="*/ 3065930 h 3556000"/>
              <a:gd name="connsiteX12" fmla="*/ 353517 w 2445282"/>
              <a:gd name="connsiteY12" fmla="*/ 3161553 h 3556000"/>
              <a:gd name="connsiteX13" fmla="*/ 514882 w 2445282"/>
              <a:gd name="connsiteY13" fmla="*/ 3215341 h 3556000"/>
              <a:gd name="connsiteX14" fmla="*/ 1040811 w 2445282"/>
              <a:gd name="connsiteY14" fmla="*/ 3287059 h 3556000"/>
              <a:gd name="connsiteX15" fmla="*/ 1453188 w 2445282"/>
              <a:gd name="connsiteY15" fmla="*/ 3358777 h 3556000"/>
              <a:gd name="connsiteX16" fmla="*/ 1967164 w 2445282"/>
              <a:gd name="connsiteY16" fmla="*/ 3454400 h 3556000"/>
              <a:gd name="connsiteX17" fmla="*/ 2445282 w 2445282"/>
              <a:gd name="connsiteY17" fmla="*/ 3556000 h 35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45282" h="3556000">
                <a:moveTo>
                  <a:pt x="520858" y="0"/>
                </a:moveTo>
                <a:cubicBezTo>
                  <a:pt x="512889" y="86161"/>
                  <a:pt x="504921" y="172322"/>
                  <a:pt x="485000" y="292847"/>
                </a:cubicBezTo>
                <a:cubicBezTo>
                  <a:pt x="465078" y="413373"/>
                  <a:pt x="431211" y="570753"/>
                  <a:pt x="401329" y="723153"/>
                </a:cubicBezTo>
                <a:cubicBezTo>
                  <a:pt x="371447" y="875553"/>
                  <a:pt x="339573" y="1050863"/>
                  <a:pt x="305706" y="1207247"/>
                </a:cubicBezTo>
                <a:cubicBezTo>
                  <a:pt x="271839" y="1363631"/>
                  <a:pt x="231996" y="1528981"/>
                  <a:pt x="198129" y="1661459"/>
                </a:cubicBezTo>
                <a:cubicBezTo>
                  <a:pt x="164262" y="1793937"/>
                  <a:pt x="132388" y="1900518"/>
                  <a:pt x="102506" y="2002118"/>
                </a:cubicBezTo>
                <a:cubicBezTo>
                  <a:pt x="72624" y="2103718"/>
                  <a:pt x="35768" y="2198345"/>
                  <a:pt x="18835" y="2271059"/>
                </a:cubicBezTo>
                <a:cubicBezTo>
                  <a:pt x="1902" y="2343773"/>
                  <a:pt x="2898" y="2385608"/>
                  <a:pt x="906" y="2438400"/>
                </a:cubicBezTo>
                <a:cubicBezTo>
                  <a:pt x="-1086" y="2491192"/>
                  <a:pt x="-90" y="2536016"/>
                  <a:pt x="6882" y="2587812"/>
                </a:cubicBezTo>
                <a:cubicBezTo>
                  <a:pt x="13854" y="2639608"/>
                  <a:pt x="23816" y="2692401"/>
                  <a:pt x="42741" y="2749177"/>
                </a:cubicBezTo>
                <a:cubicBezTo>
                  <a:pt x="61666" y="2805953"/>
                  <a:pt x="85572" y="2875679"/>
                  <a:pt x="120435" y="2928471"/>
                </a:cubicBezTo>
                <a:cubicBezTo>
                  <a:pt x="155298" y="2981263"/>
                  <a:pt x="213070" y="3027083"/>
                  <a:pt x="251917" y="3065930"/>
                </a:cubicBezTo>
                <a:cubicBezTo>
                  <a:pt x="290764" y="3104777"/>
                  <a:pt x="309690" y="3136651"/>
                  <a:pt x="353517" y="3161553"/>
                </a:cubicBezTo>
                <a:cubicBezTo>
                  <a:pt x="397344" y="3186455"/>
                  <a:pt x="400333" y="3194423"/>
                  <a:pt x="514882" y="3215341"/>
                </a:cubicBezTo>
                <a:cubicBezTo>
                  <a:pt x="629431" y="3236259"/>
                  <a:pt x="884427" y="3263153"/>
                  <a:pt x="1040811" y="3287059"/>
                </a:cubicBezTo>
                <a:cubicBezTo>
                  <a:pt x="1197195" y="3310965"/>
                  <a:pt x="1453188" y="3358777"/>
                  <a:pt x="1453188" y="3358777"/>
                </a:cubicBezTo>
                <a:lnTo>
                  <a:pt x="1967164" y="3454400"/>
                </a:lnTo>
                <a:cubicBezTo>
                  <a:pt x="2132513" y="3487270"/>
                  <a:pt x="2288897" y="3521635"/>
                  <a:pt x="2445282" y="355600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1446306" y="4589834"/>
            <a:ext cx="5259294" cy="424425"/>
          </a:xfrm>
          <a:custGeom>
            <a:avLst/>
            <a:gdLst>
              <a:gd name="connsiteX0" fmla="*/ 0 w 5259294"/>
              <a:gd name="connsiteY0" fmla="*/ 59860 h 424425"/>
              <a:gd name="connsiteX1" fmla="*/ 519953 w 5259294"/>
              <a:gd name="connsiteY1" fmla="*/ 35954 h 424425"/>
              <a:gd name="connsiteX2" fmla="*/ 1105647 w 5259294"/>
              <a:gd name="connsiteY2" fmla="*/ 12048 h 424425"/>
              <a:gd name="connsiteX3" fmla="*/ 1852706 w 5259294"/>
              <a:gd name="connsiteY3" fmla="*/ 95 h 424425"/>
              <a:gd name="connsiteX4" fmla="*/ 2629647 w 5259294"/>
              <a:gd name="connsiteY4" fmla="*/ 18025 h 424425"/>
              <a:gd name="connsiteX5" fmla="*/ 3227294 w 5259294"/>
              <a:gd name="connsiteY5" fmla="*/ 77790 h 424425"/>
              <a:gd name="connsiteX6" fmla="*/ 3914588 w 5259294"/>
              <a:gd name="connsiteY6" fmla="*/ 167437 h 424425"/>
              <a:gd name="connsiteX7" fmla="*/ 4673600 w 5259294"/>
              <a:gd name="connsiteY7" fmla="*/ 298919 h 424425"/>
              <a:gd name="connsiteX8" fmla="*/ 5259294 w 5259294"/>
              <a:gd name="connsiteY8" fmla="*/ 424425 h 42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424425">
                <a:moveTo>
                  <a:pt x="0" y="59860"/>
                </a:moveTo>
                <a:lnTo>
                  <a:pt x="519953" y="35954"/>
                </a:lnTo>
                <a:lnTo>
                  <a:pt x="1105647" y="12048"/>
                </a:lnTo>
                <a:cubicBezTo>
                  <a:pt x="1327772" y="6072"/>
                  <a:pt x="1598706" y="-901"/>
                  <a:pt x="1852706" y="95"/>
                </a:cubicBezTo>
                <a:cubicBezTo>
                  <a:pt x="2106706" y="1091"/>
                  <a:pt x="2400549" y="5076"/>
                  <a:pt x="2629647" y="18025"/>
                </a:cubicBezTo>
                <a:cubicBezTo>
                  <a:pt x="2858745" y="30974"/>
                  <a:pt x="3013137" y="52888"/>
                  <a:pt x="3227294" y="77790"/>
                </a:cubicBezTo>
                <a:cubicBezTo>
                  <a:pt x="3441451" y="102692"/>
                  <a:pt x="3673537" y="130582"/>
                  <a:pt x="3914588" y="167437"/>
                </a:cubicBezTo>
                <a:cubicBezTo>
                  <a:pt x="4155639" y="204292"/>
                  <a:pt x="4449482" y="256088"/>
                  <a:pt x="4673600" y="298919"/>
                </a:cubicBezTo>
                <a:cubicBezTo>
                  <a:pt x="4897718" y="341750"/>
                  <a:pt x="5078506" y="383087"/>
                  <a:pt x="5259294" y="42442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1446306" y="5648132"/>
            <a:ext cx="5259294" cy="513609"/>
          </a:xfrm>
          <a:custGeom>
            <a:avLst/>
            <a:gdLst>
              <a:gd name="connsiteX0" fmla="*/ 0 w 5259294"/>
              <a:gd name="connsiteY0" fmla="*/ 53421 h 513609"/>
              <a:gd name="connsiteX1" fmla="*/ 531906 w 5259294"/>
              <a:gd name="connsiteY1" fmla="*/ 5609 h 513609"/>
              <a:gd name="connsiteX2" fmla="*/ 1261035 w 5259294"/>
              <a:gd name="connsiteY2" fmla="*/ 5609 h 513609"/>
              <a:gd name="connsiteX3" fmla="*/ 2288988 w 5259294"/>
              <a:gd name="connsiteY3" fmla="*/ 47444 h 513609"/>
              <a:gd name="connsiteX4" fmla="*/ 3161553 w 5259294"/>
              <a:gd name="connsiteY4" fmla="*/ 131115 h 513609"/>
              <a:gd name="connsiteX5" fmla="*/ 3986306 w 5259294"/>
              <a:gd name="connsiteY5" fmla="*/ 250644 h 513609"/>
              <a:gd name="connsiteX6" fmla="*/ 4500282 w 5259294"/>
              <a:gd name="connsiteY6" fmla="*/ 346268 h 513609"/>
              <a:gd name="connsiteX7" fmla="*/ 5020235 w 5259294"/>
              <a:gd name="connsiteY7" fmla="*/ 453844 h 513609"/>
              <a:gd name="connsiteX8" fmla="*/ 5259294 w 5259294"/>
              <a:gd name="connsiteY8" fmla="*/ 513609 h 51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513609">
                <a:moveTo>
                  <a:pt x="0" y="53421"/>
                </a:moveTo>
                <a:cubicBezTo>
                  <a:pt x="160867" y="33499"/>
                  <a:pt x="321734" y="13578"/>
                  <a:pt x="531906" y="5609"/>
                </a:cubicBezTo>
                <a:cubicBezTo>
                  <a:pt x="742078" y="-2360"/>
                  <a:pt x="968188" y="-1364"/>
                  <a:pt x="1261035" y="5609"/>
                </a:cubicBezTo>
                <a:cubicBezTo>
                  <a:pt x="1553882" y="12581"/>
                  <a:pt x="1972235" y="26526"/>
                  <a:pt x="2288988" y="47444"/>
                </a:cubicBezTo>
                <a:cubicBezTo>
                  <a:pt x="2605741" y="68362"/>
                  <a:pt x="2878667" y="97248"/>
                  <a:pt x="3161553" y="131115"/>
                </a:cubicBezTo>
                <a:cubicBezTo>
                  <a:pt x="3444439" y="164982"/>
                  <a:pt x="3763185" y="214785"/>
                  <a:pt x="3986306" y="250644"/>
                </a:cubicBezTo>
                <a:cubicBezTo>
                  <a:pt x="4209427" y="286503"/>
                  <a:pt x="4327961" y="312401"/>
                  <a:pt x="4500282" y="346268"/>
                </a:cubicBezTo>
                <a:cubicBezTo>
                  <a:pt x="4672603" y="380135"/>
                  <a:pt x="4893733" y="425954"/>
                  <a:pt x="5020235" y="453844"/>
                </a:cubicBezTo>
                <a:cubicBezTo>
                  <a:pt x="5146737" y="481734"/>
                  <a:pt x="5203015" y="497671"/>
                  <a:pt x="5259294" y="51360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Frihåndsform 7"/>
          <p:cNvSpPr/>
          <p:nvPr/>
        </p:nvSpPr>
        <p:spPr>
          <a:xfrm>
            <a:off x="1440329" y="5940558"/>
            <a:ext cx="5265271" cy="520007"/>
          </a:xfrm>
          <a:custGeom>
            <a:avLst/>
            <a:gdLst>
              <a:gd name="connsiteX0" fmla="*/ 0 w 5265271"/>
              <a:gd name="connsiteY0" fmla="*/ 47866 h 520007"/>
              <a:gd name="connsiteX1" fmla="*/ 424330 w 5265271"/>
              <a:gd name="connsiteY1" fmla="*/ 17983 h 520007"/>
              <a:gd name="connsiteX2" fmla="*/ 926353 w 5265271"/>
              <a:gd name="connsiteY2" fmla="*/ 54 h 520007"/>
              <a:gd name="connsiteX3" fmla="*/ 1404471 w 5265271"/>
              <a:gd name="connsiteY3" fmla="*/ 12007 h 520007"/>
              <a:gd name="connsiteX4" fmla="*/ 1984189 w 5265271"/>
              <a:gd name="connsiteY4" fmla="*/ 23960 h 520007"/>
              <a:gd name="connsiteX5" fmla="*/ 2480236 w 5265271"/>
              <a:gd name="connsiteY5" fmla="*/ 59818 h 520007"/>
              <a:gd name="connsiteX6" fmla="*/ 3042024 w 5265271"/>
              <a:gd name="connsiteY6" fmla="*/ 113607 h 520007"/>
              <a:gd name="connsiteX7" fmla="*/ 3544047 w 5265271"/>
              <a:gd name="connsiteY7" fmla="*/ 179348 h 520007"/>
              <a:gd name="connsiteX8" fmla="*/ 3938495 w 5265271"/>
              <a:gd name="connsiteY8" fmla="*/ 245089 h 520007"/>
              <a:gd name="connsiteX9" fmla="*/ 4524189 w 5265271"/>
              <a:gd name="connsiteY9" fmla="*/ 352666 h 520007"/>
              <a:gd name="connsiteX10" fmla="*/ 5265271 w 5265271"/>
              <a:gd name="connsiteY10" fmla="*/ 520007 h 52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65271" h="520007">
                <a:moveTo>
                  <a:pt x="0" y="47866"/>
                </a:moveTo>
                <a:cubicBezTo>
                  <a:pt x="134969" y="36909"/>
                  <a:pt x="269938" y="25952"/>
                  <a:pt x="424330" y="17983"/>
                </a:cubicBezTo>
                <a:cubicBezTo>
                  <a:pt x="578722" y="10014"/>
                  <a:pt x="762996" y="1050"/>
                  <a:pt x="926353" y="54"/>
                </a:cubicBezTo>
                <a:cubicBezTo>
                  <a:pt x="1089710" y="-942"/>
                  <a:pt x="1404471" y="12007"/>
                  <a:pt x="1404471" y="12007"/>
                </a:cubicBezTo>
                <a:cubicBezTo>
                  <a:pt x="1580777" y="15991"/>
                  <a:pt x="1804895" y="15992"/>
                  <a:pt x="1984189" y="23960"/>
                </a:cubicBezTo>
                <a:cubicBezTo>
                  <a:pt x="2163483" y="31928"/>
                  <a:pt x="2303930" y="44877"/>
                  <a:pt x="2480236" y="59818"/>
                </a:cubicBezTo>
                <a:cubicBezTo>
                  <a:pt x="2656542" y="74759"/>
                  <a:pt x="2864722" y="93685"/>
                  <a:pt x="3042024" y="113607"/>
                </a:cubicBezTo>
                <a:cubicBezTo>
                  <a:pt x="3219326" y="133529"/>
                  <a:pt x="3394635" y="157434"/>
                  <a:pt x="3544047" y="179348"/>
                </a:cubicBezTo>
                <a:cubicBezTo>
                  <a:pt x="3693459" y="201262"/>
                  <a:pt x="3938495" y="245089"/>
                  <a:pt x="3938495" y="245089"/>
                </a:cubicBezTo>
                <a:cubicBezTo>
                  <a:pt x="4101852" y="273975"/>
                  <a:pt x="4303060" y="306846"/>
                  <a:pt x="4524189" y="352666"/>
                </a:cubicBezTo>
                <a:cubicBezTo>
                  <a:pt x="4745318" y="398486"/>
                  <a:pt x="5005294" y="459246"/>
                  <a:pt x="5265271" y="52000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4064000" y="1165412"/>
            <a:ext cx="448235" cy="2097741"/>
          </a:xfrm>
          <a:custGeom>
            <a:avLst/>
            <a:gdLst>
              <a:gd name="connsiteX0" fmla="*/ 448235 w 448235"/>
              <a:gd name="connsiteY0" fmla="*/ 0 h 2097741"/>
              <a:gd name="connsiteX1" fmla="*/ 376518 w 448235"/>
              <a:gd name="connsiteY1" fmla="*/ 442259 h 2097741"/>
              <a:gd name="connsiteX2" fmla="*/ 256988 w 448235"/>
              <a:gd name="connsiteY2" fmla="*/ 1051859 h 2097741"/>
              <a:gd name="connsiteX3" fmla="*/ 137459 w 448235"/>
              <a:gd name="connsiteY3" fmla="*/ 1595717 h 2097741"/>
              <a:gd name="connsiteX4" fmla="*/ 53788 w 448235"/>
              <a:gd name="connsiteY4" fmla="*/ 1906494 h 2097741"/>
              <a:gd name="connsiteX5" fmla="*/ 0 w 448235"/>
              <a:gd name="connsiteY5" fmla="*/ 2097741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235" h="2097741">
                <a:moveTo>
                  <a:pt x="448235" y="0"/>
                </a:moveTo>
                <a:cubicBezTo>
                  <a:pt x="428313" y="133474"/>
                  <a:pt x="408392" y="266949"/>
                  <a:pt x="376518" y="442259"/>
                </a:cubicBezTo>
                <a:cubicBezTo>
                  <a:pt x="344644" y="617569"/>
                  <a:pt x="296831" y="859616"/>
                  <a:pt x="256988" y="1051859"/>
                </a:cubicBezTo>
                <a:cubicBezTo>
                  <a:pt x="217145" y="1244102"/>
                  <a:pt x="171326" y="1453278"/>
                  <a:pt x="137459" y="1595717"/>
                </a:cubicBezTo>
                <a:cubicBezTo>
                  <a:pt x="103592" y="1738156"/>
                  <a:pt x="76698" y="1822823"/>
                  <a:pt x="53788" y="1906494"/>
                </a:cubicBezTo>
                <a:cubicBezTo>
                  <a:pt x="30878" y="1990165"/>
                  <a:pt x="15439" y="2043953"/>
                  <a:pt x="0" y="2097741"/>
                </a:cubicBezTo>
              </a:path>
            </a:pathLst>
          </a:cu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6" name="Rett linje 15"/>
          <p:cNvCxnSpPr>
            <a:cxnSpLocks/>
            <a:endCxn id="12" idx="5"/>
          </p:cNvCxnSpPr>
          <p:nvPr/>
        </p:nvCxnSpPr>
        <p:spPr>
          <a:xfrm flipV="1">
            <a:off x="3799717" y="3263153"/>
            <a:ext cx="264283" cy="1024961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828611" y="4288114"/>
            <a:ext cx="1828800" cy="67846"/>
          </a:xfrm>
          <a:custGeom>
            <a:avLst/>
            <a:gdLst>
              <a:gd name="connsiteX0" fmla="*/ 1828800 w 1828800"/>
              <a:gd name="connsiteY0" fmla="*/ 67846 h 67846"/>
              <a:gd name="connsiteX1" fmla="*/ 1200778 w 1828800"/>
              <a:gd name="connsiteY1" fmla="*/ 7556 h 67846"/>
              <a:gd name="connsiteX2" fmla="*/ 793820 w 1828800"/>
              <a:gd name="connsiteY2" fmla="*/ 2532 h 67846"/>
              <a:gd name="connsiteX3" fmla="*/ 0 w 1828800"/>
              <a:gd name="connsiteY3" fmla="*/ 22629 h 6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67846">
                <a:moveTo>
                  <a:pt x="1828800" y="67846"/>
                </a:moveTo>
                <a:cubicBezTo>
                  <a:pt x="1601037" y="43144"/>
                  <a:pt x="1373275" y="18442"/>
                  <a:pt x="1200778" y="7556"/>
                </a:cubicBezTo>
                <a:cubicBezTo>
                  <a:pt x="1028281" y="-3330"/>
                  <a:pt x="993950" y="20"/>
                  <a:pt x="793820" y="2532"/>
                </a:cubicBezTo>
                <a:cubicBezTo>
                  <a:pt x="593690" y="5044"/>
                  <a:pt x="296845" y="13836"/>
                  <a:pt x="0" y="22629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1" name="Frihåndsform 20"/>
          <p:cNvSpPr/>
          <p:nvPr/>
        </p:nvSpPr>
        <p:spPr>
          <a:xfrm>
            <a:off x="5618890" y="2105130"/>
            <a:ext cx="1083361" cy="2011120"/>
          </a:xfrm>
          <a:custGeom>
            <a:avLst/>
            <a:gdLst>
              <a:gd name="connsiteX0" fmla="*/ 1058240 w 1083361"/>
              <a:gd name="connsiteY0" fmla="*/ 0 h 2011120"/>
              <a:gd name="connsiteX1" fmla="*/ 952732 w 1083361"/>
              <a:gd name="connsiteY1" fmla="*/ 221063 h 2011120"/>
              <a:gd name="connsiteX2" fmla="*/ 837176 w 1083361"/>
              <a:gd name="connsiteY2" fmla="*/ 356716 h 2011120"/>
              <a:gd name="connsiteX3" fmla="*/ 731668 w 1083361"/>
              <a:gd name="connsiteY3" fmla="*/ 422030 h 2011120"/>
              <a:gd name="connsiteX4" fmla="*/ 585967 w 1083361"/>
              <a:gd name="connsiteY4" fmla="*/ 482321 h 2011120"/>
              <a:gd name="connsiteX5" fmla="*/ 369928 w 1083361"/>
              <a:gd name="connsiteY5" fmla="*/ 537586 h 2011120"/>
              <a:gd name="connsiteX6" fmla="*/ 224226 w 1083361"/>
              <a:gd name="connsiteY6" fmla="*/ 592852 h 2011120"/>
              <a:gd name="connsiteX7" fmla="*/ 118719 w 1083361"/>
              <a:gd name="connsiteY7" fmla="*/ 703384 h 2011120"/>
              <a:gd name="connsiteX8" fmla="*/ 43356 w 1083361"/>
              <a:gd name="connsiteY8" fmla="*/ 823965 h 2011120"/>
              <a:gd name="connsiteX9" fmla="*/ 8187 w 1083361"/>
              <a:gd name="connsiteY9" fmla="*/ 944545 h 2011120"/>
              <a:gd name="connsiteX10" fmla="*/ 3163 w 1083361"/>
              <a:gd name="connsiteY10" fmla="*/ 1055077 h 2011120"/>
              <a:gd name="connsiteX11" fmla="*/ 48380 w 1083361"/>
              <a:gd name="connsiteY11" fmla="*/ 1230923 h 2011120"/>
              <a:gd name="connsiteX12" fmla="*/ 133791 w 1083361"/>
              <a:gd name="connsiteY12" fmla="*/ 1477107 h 2011120"/>
              <a:gd name="connsiteX13" fmla="*/ 264420 w 1083361"/>
              <a:gd name="connsiteY13" fmla="*/ 1678074 h 2011120"/>
              <a:gd name="connsiteX14" fmla="*/ 405097 w 1083361"/>
              <a:gd name="connsiteY14" fmla="*/ 1823775 h 2011120"/>
              <a:gd name="connsiteX15" fmla="*/ 545774 w 1083361"/>
              <a:gd name="connsiteY15" fmla="*/ 1909186 h 2011120"/>
              <a:gd name="connsiteX16" fmla="*/ 666354 w 1083361"/>
              <a:gd name="connsiteY16" fmla="*/ 1949380 h 2011120"/>
              <a:gd name="connsiteX17" fmla="*/ 786934 w 1083361"/>
              <a:gd name="connsiteY17" fmla="*/ 1994597 h 2011120"/>
              <a:gd name="connsiteX18" fmla="*/ 932635 w 1083361"/>
              <a:gd name="connsiteY18" fmla="*/ 2009670 h 2011120"/>
              <a:gd name="connsiteX19" fmla="*/ 1083361 w 1083361"/>
              <a:gd name="connsiteY19" fmla="*/ 2009670 h 20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3361" h="2011120">
                <a:moveTo>
                  <a:pt x="1058240" y="0"/>
                </a:moveTo>
                <a:cubicBezTo>
                  <a:pt x="1023908" y="80805"/>
                  <a:pt x="989576" y="161610"/>
                  <a:pt x="952732" y="221063"/>
                </a:cubicBezTo>
                <a:cubicBezTo>
                  <a:pt x="915888" y="280516"/>
                  <a:pt x="874020" y="323222"/>
                  <a:pt x="837176" y="356716"/>
                </a:cubicBezTo>
                <a:cubicBezTo>
                  <a:pt x="800332" y="390211"/>
                  <a:pt x="773536" y="401096"/>
                  <a:pt x="731668" y="422030"/>
                </a:cubicBezTo>
                <a:cubicBezTo>
                  <a:pt x="689800" y="442964"/>
                  <a:pt x="646257" y="463062"/>
                  <a:pt x="585967" y="482321"/>
                </a:cubicBezTo>
                <a:cubicBezTo>
                  <a:pt x="525677" y="501580"/>
                  <a:pt x="430218" y="519164"/>
                  <a:pt x="369928" y="537586"/>
                </a:cubicBezTo>
                <a:cubicBezTo>
                  <a:pt x="309638" y="556008"/>
                  <a:pt x="266094" y="565219"/>
                  <a:pt x="224226" y="592852"/>
                </a:cubicBezTo>
                <a:cubicBezTo>
                  <a:pt x="182358" y="620485"/>
                  <a:pt x="148864" y="664865"/>
                  <a:pt x="118719" y="703384"/>
                </a:cubicBezTo>
                <a:cubicBezTo>
                  <a:pt x="88574" y="741903"/>
                  <a:pt x="61778" y="783772"/>
                  <a:pt x="43356" y="823965"/>
                </a:cubicBezTo>
                <a:cubicBezTo>
                  <a:pt x="24934" y="864158"/>
                  <a:pt x="14886" y="906026"/>
                  <a:pt x="8187" y="944545"/>
                </a:cubicBezTo>
                <a:cubicBezTo>
                  <a:pt x="1488" y="983064"/>
                  <a:pt x="-3536" y="1007347"/>
                  <a:pt x="3163" y="1055077"/>
                </a:cubicBezTo>
                <a:cubicBezTo>
                  <a:pt x="9862" y="1102807"/>
                  <a:pt x="26609" y="1160585"/>
                  <a:pt x="48380" y="1230923"/>
                </a:cubicBezTo>
                <a:cubicBezTo>
                  <a:pt x="70151" y="1301261"/>
                  <a:pt x="97784" y="1402582"/>
                  <a:pt x="133791" y="1477107"/>
                </a:cubicBezTo>
                <a:cubicBezTo>
                  <a:pt x="169798" y="1551632"/>
                  <a:pt x="219202" y="1620296"/>
                  <a:pt x="264420" y="1678074"/>
                </a:cubicBezTo>
                <a:cubicBezTo>
                  <a:pt x="309638" y="1735852"/>
                  <a:pt x="358205" y="1785256"/>
                  <a:pt x="405097" y="1823775"/>
                </a:cubicBezTo>
                <a:cubicBezTo>
                  <a:pt x="451989" y="1862294"/>
                  <a:pt x="502231" y="1888252"/>
                  <a:pt x="545774" y="1909186"/>
                </a:cubicBezTo>
                <a:cubicBezTo>
                  <a:pt x="589317" y="1930120"/>
                  <a:pt x="626161" y="1935145"/>
                  <a:pt x="666354" y="1949380"/>
                </a:cubicBezTo>
                <a:cubicBezTo>
                  <a:pt x="706547" y="1963615"/>
                  <a:pt x="742554" y="1984549"/>
                  <a:pt x="786934" y="1994597"/>
                </a:cubicBezTo>
                <a:cubicBezTo>
                  <a:pt x="831314" y="2004645"/>
                  <a:pt x="883231" y="2007158"/>
                  <a:pt x="932635" y="2009670"/>
                </a:cubicBezTo>
                <a:cubicBezTo>
                  <a:pt x="982039" y="2012182"/>
                  <a:pt x="1032700" y="2010926"/>
                  <a:pt x="1083361" y="20096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4" name="TekstSylinder 23"/>
          <p:cNvSpPr txBox="1"/>
          <p:nvPr/>
        </p:nvSpPr>
        <p:spPr>
          <a:xfrm>
            <a:off x="1738623" y="1210586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tekst</a:t>
            </a:r>
            <a:r>
              <a:rPr lang="nb-NO" sz="1000" dirty="0">
                <a:solidFill>
                  <a:srgbClr val="00B0F0"/>
                </a:solidFill>
              </a:rPr>
              <a:t>       </a:t>
            </a:r>
            <a:r>
              <a:rPr lang="nb-NO" sz="1000" dirty="0">
                <a:solidFill>
                  <a:srgbClr val="0070C0"/>
                </a:solidFill>
              </a:rPr>
              <a:t>Objekttype flater (typeveg) </a:t>
            </a:r>
          </a:p>
        </p:txBody>
      </p:sp>
      <p:cxnSp>
        <p:nvCxnSpPr>
          <p:cNvPr id="25" name="Rett linje 24"/>
          <p:cNvCxnSpPr/>
          <p:nvPr/>
        </p:nvCxnSpPr>
        <p:spPr>
          <a:xfrm flipH="1" flipV="1">
            <a:off x="1820075" y="1339703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>
            <a:off x="1820075" y="1491247"/>
            <a:ext cx="292381" cy="1943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ktangel 38"/>
          <p:cNvSpPr/>
          <p:nvPr/>
        </p:nvSpPr>
        <p:spPr>
          <a:xfrm rot="16900207">
            <a:off x="3121574" y="2027455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40" name="Rektangel 39"/>
          <p:cNvSpPr/>
          <p:nvPr/>
        </p:nvSpPr>
        <p:spPr>
          <a:xfrm rot="16900207">
            <a:off x="3522864" y="2110693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1" name="Rektangel 40"/>
          <p:cNvSpPr/>
          <p:nvPr/>
        </p:nvSpPr>
        <p:spPr>
          <a:xfrm rot="491611">
            <a:off x="4338710" y="4483573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3" name="Rektangel 42"/>
          <p:cNvSpPr/>
          <p:nvPr/>
        </p:nvSpPr>
        <p:spPr>
          <a:xfrm rot="188676">
            <a:off x="2673876" y="5721119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4" name="Rektangel 43"/>
          <p:cNvSpPr/>
          <p:nvPr/>
        </p:nvSpPr>
        <p:spPr>
          <a:xfrm rot="410877">
            <a:off x="4114443" y="5143436"/>
            <a:ext cx="15776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sp>
        <p:nvSpPr>
          <p:cNvPr id="45" name="Frihåndsform 44"/>
          <p:cNvSpPr/>
          <p:nvPr/>
        </p:nvSpPr>
        <p:spPr>
          <a:xfrm>
            <a:off x="2828925" y="1166813"/>
            <a:ext cx="1333500" cy="3138487"/>
          </a:xfrm>
          <a:custGeom>
            <a:avLst/>
            <a:gdLst>
              <a:gd name="connsiteX0" fmla="*/ 1333500 w 1333500"/>
              <a:gd name="connsiteY0" fmla="*/ 0 h 3138487"/>
              <a:gd name="connsiteX1" fmla="*/ 1257300 w 1333500"/>
              <a:gd name="connsiteY1" fmla="*/ 471487 h 3138487"/>
              <a:gd name="connsiteX2" fmla="*/ 1152525 w 1333500"/>
              <a:gd name="connsiteY2" fmla="*/ 971550 h 3138487"/>
              <a:gd name="connsiteX3" fmla="*/ 1023938 w 1333500"/>
              <a:gd name="connsiteY3" fmla="*/ 1504950 h 3138487"/>
              <a:gd name="connsiteX4" fmla="*/ 933450 w 1333500"/>
              <a:gd name="connsiteY4" fmla="*/ 1895475 h 3138487"/>
              <a:gd name="connsiteX5" fmla="*/ 819150 w 1333500"/>
              <a:gd name="connsiteY5" fmla="*/ 2295525 h 3138487"/>
              <a:gd name="connsiteX6" fmla="*/ 733425 w 1333500"/>
              <a:gd name="connsiteY6" fmla="*/ 2543175 h 3138487"/>
              <a:gd name="connsiteX7" fmla="*/ 638175 w 1333500"/>
              <a:gd name="connsiteY7" fmla="*/ 2700337 h 3138487"/>
              <a:gd name="connsiteX8" fmla="*/ 471488 w 1333500"/>
              <a:gd name="connsiteY8" fmla="*/ 2886075 h 3138487"/>
              <a:gd name="connsiteX9" fmla="*/ 352425 w 1333500"/>
              <a:gd name="connsiteY9" fmla="*/ 2976562 h 3138487"/>
              <a:gd name="connsiteX10" fmla="*/ 223838 w 1333500"/>
              <a:gd name="connsiteY10" fmla="*/ 3062287 h 3138487"/>
              <a:gd name="connsiteX11" fmla="*/ 104775 w 1333500"/>
              <a:gd name="connsiteY11" fmla="*/ 3105150 h 3138487"/>
              <a:gd name="connsiteX12" fmla="*/ 0 w 1333500"/>
              <a:gd name="connsiteY12" fmla="*/ 3138487 h 313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33500" h="3138487">
                <a:moveTo>
                  <a:pt x="1333500" y="0"/>
                </a:moveTo>
                <a:cubicBezTo>
                  <a:pt x="1310481" y="154781"/>
                  <a:pt x="1287462" y="309562"/>
                  <a:pt x="1257300" y="471487"/>
                </a:cubicBezTo>
                <a:cubicBezTo>
                  <a:pt x="1227138" y="633412"/>
                  <a:pt x="1191419" y="799306"/>
                  <a:pt x="1152525" y="971550"/>
                </a:cubicBezTo>
                <a:cubicBezTo>
                  <a:pt x="1113631" y="1143794"/>
                  <a:pt x="1060450" y="1350963"/>
                  <a:pt x="1023938" y="1504950"/>
                </a:cubicBezTo>
                <a:cubicBezTo>
                  <a:pt x="987426" y="1658937"/>
                  <a:pt x="967581" y="1763712"/>
                  <a:pt x="933450" y="1895475"/>
                </a:cubicBezTo>
                <a:cubicBezTo>
                  <a:pt x="899319" y="2027238"/>
                  <a:pt x="852487" y="2187575"/>
                  <a:pt x="819150" y="2295525"/>
                </a:cubicBezTo>
                <a:cubicBezTo>
                  <a:pt x="785813" y="2403475"/>
                  <a:pt x="763587" y="2475706"/>
                  <a:pt x="733425" y="2543175"/>
                </a:cubicBezTo>
                <a:cubicBezTo>
                  <a:pt x="703263" y="2610644"/>
                  <a:pt x="681831" y="2643187"/>
                  <a:pt x="638175" y="2700337"/>
                </a:cubicBezTo>
                <a:cubicBezTo>
                  <a:pt x="594519" y="2757487"/>
                  <a:pt x="519113" y="2840038"/>
                  <a:pt x="471488" y="2886075"/>
                </a:cubicBezTo>
                <a:cubicBezTo>
                  <a:pt x="423863" y="2932113"/>
                  <a:pt x="393700" y="2947193"/>
                  <a:pt x="352425" y="2976562"/>
                </a:cubicBezTo>
                <a:cubicBezTo>
                  <a:pt x="311150" y="3005931"/>
                  <a:pt x="265113" y="3040856"/>
                  <a:pt x="223838" y="3062287"/>
                </a:cubicBezTo>
                <a:cubicBezTo>
                  <a:pt x="182563" y="3083718"/>
                  <a:pt x="142081" y="3092450"/>
                  <a:pt x="104775" y="3105150"/>
                </a:cubicBezTo>
                <a:cubicBezTo>
                  <a:pt x="67469" y="3117850"/>
                  <a:pt x="33734" y="3128168"/>
                  <a:pt x="0" y="31384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6" name="Frihåndsform 45"/>
          <p:cNvSpPr/>
          <p:nvPr/>
        </p:nvSpPr>
        <p:spPr>
          <a:xfrm>
            <a:off x="1452563" y="4310063"/>
            <a:ext cx="476250" cy="52387"/>
          </a:xfrm>
          <a:custGeom>
            <a:avLst/>
            <a:gdLst>
              <a:gd name="connsiteX0" fmla="*/ 0 w 476250"/>
              <a:gd name="connsiteY0" fmla="*/ 52387 h 52387"/>
              <a:gd name="connsiteX1" fmla="*/ 347662 w 476250"/>
              <a:gd name="connsiteY1" fmla="*/ 23812 h 52387"/>
              <a:gd name="connsiteX2" fmla="*/ 476250 w 476250"/>
              <a:gd name="connsiteY2" fmla="*/ 0 h 5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52387">
                <a:moveTo>
                  <a:pt x="0" y="52387"/>
                </a:moveTo>
                <a:lnTo>
                  <a:pt x="347662" y="23812"/>
                </a:lnTo>
                <a:cubicBezTo>
                  <a:pt x="427037" y="15081"/>
                  <a:pt x="451643" y="7540"/>
                  <a:pt x="4762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7" name="Frihåndsform 46"/>
          <p:cNvSpPr/>
          <p:nvPr/>
        </p:nvSpPr>
        <p:spPr>
          <a:xfrm>
            <a:off x="2667000" y="4291013"/>
            <a:ext cx="161925" cy="15661"/>
          </a:xfrm>
          <a:custGeom>
            <a:avLst/>
            <a:gdLst>
              <a:gd name="connsiteX0" fmla="*/ 161925 w 161925"/>
              <a:gd name="connsiteY0" fmla="*/ 14287 h 15661"/>
              <a:gd name="connsiteX1" fmla="*/ 57150 w 161925"/>
              <a:gd name="connsiteY1" fmla="*/ 14287 h 15661"/>
              <a:gd name="connsiteX2" fmla="*/ 0 w 161925"/>
              <a:gd name="connsiteY2" fmla="*/ 0 h 1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25" h="15661">
                <a:moveTo>
                  <a:pt x="161925" y="14287"/>
                </a:moveTo>
                <a:cubicBezTo>
                  <a:pt x="123031" y="15477"/>
                  <a:pt x="84138" y="16668"/>
                  <a:pt x="57150" y="14287"/>
                </a:cubicBezTo>
                <a:cubicBezTo>
                  <a:pt x="30162" y="11906"/>
                  <a:pt x="15081" y="5953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8" name="Frihåndsform 47"/>
          <p:cNvSpPr/>
          <p:nvPr/>
        </p:nvSpPr>
        <p:spPr>
          <a:xfrm>
            <a:off x="1452563" y="1862138"/>
            <a:ext cx="504311" cy="2447925"/>
          </a:xfrm>
          <a:custGeom>
            <a:avLst/>
            <a:gdLst>
              <a:gd name="connsiteX0" fmla="*/ 476250 w 504311"/>
              <a:gd name="connsiteY0" fmla="*/ 2447925 h 2447925"/>
              <a:gd name="connsiteX1" fmla="*/ 500062 w 504311"/>
              <a:gd name="connsiteY1" fmla="*/ 2366962 h 2447925"/>
              <a:gd name="connsiteX2" fmla="*/ 500062 w 504311"/>
              <a:gd name="connsiteY2" fmla="*/ 2081212 h 2447925"/>
              <a:gd name="connsiteX3" fmla="*/ 457200 w 504311"/>
              <a:gd name="connsiteY3" fmla="*/ 1476375 h 2447925"/>
              <a:gd name="connsiteX4" fmla="*/ 395287 w 504311"/>
              <a:gd name="connsiteY4" fmla="*/ 833437 h 2447925"/>
              <a:gd name="connsiteX5" fmla="*/ 338137 w 504311"/>
              <a:gd name="connsiteY5" fmla="*/ 485775 h 2447925"/>
              <a:gd name="connsiteX6" fmla="*/ 209550 w 504311"/>
              <a:gd name="connsiteY6" fmla="*/ 214312 h 2447925"/>
              <a:gd name="connsiteX7" fmla="*/ 76200 w 504311"/>
              <a:gd name="connsiteY7" fmla="*/ 61912 h 2447925"/>
              <a:gd name="connsiteX8" fmla="*/ 0 w 504311"/>
              <a:gd name="connsiteY8" fmla="*/ 0 h 244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311" h="2447925">
                <a:moveTo>
                  <a:pt x="476250" y="2447925"/>
                </a:moveTo>
                <a:cubicBezTo>
                  <a:pt x="486171" y="2438003"/>
                  <a:pt x="496093" y="2428081"/>
                  <a:pt x="500062" y="2366962"/>
                </a:cubicBezTo>
                <a:cubicBezTo>
                  <a:pt x="504031" y="2305843"/>
                  <a:pt x="507206" y="2229643"/>
                  <a:pt x="500062" y="2081212"/>
                </a:cubicBezTo>
                <a:cubicBezTo>
                  <a:pt x="492918" y="1932781"/>
                  <a:pt x="474662" y="1684337"/>
                  <a:pt x="457200" y="1476375"/>
                </a:cubicBezTo>
                <a:cubicBezTo>
                  <a:pt x="439738" y="1268413"/>
                  <a:pt x="415131" y="998537"/>
                  <a:pt x="395287" y="833437"/>
                </a:cubicBezTo>
                <a:cubicBezTo>
                  <a:pt x="375443" y="668337"/>
                  <a:pt x="369093" y="588963"/>
                  <a:pt x="338137" y="485775"/>
                </a:cubicBezTo>
                <a:cubicBezTo>
                  <a:pt x="307181" y="382587"/>
                  <a:pt x="253206" y="284956"/>
                  <a:pt x="209550" y="214312"/>
                </a:cubicBezTo>
                <a:cubicBezTo>
                  <a:pt x="165894" y="143668"/>
                  <a:pt x="111125" y="97631"/>
                  <a:pt x="76200" y="61912"/>
                </a:cubicBezTo>
                <a:cubicBezTo>
                  <a:pt x="41275" y="26193"/>
                  <a:pt x="20637" y="13096"/>
                  <a:pt x="0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1" name="Rett linje 50"/>
          <p:cNvCxnSpPr>
            <a:cxnSpLocks/>
            <a:stCxn id="46" idx="2"/>
          </p:cNvCxnSpPr>
          <p:nvPr/>
        </p:nvCxnSpPr>
        <p:spPr>
          <a:xfrm flipV="1">
            <a:off x="1928813" y="4291012"/>
            <a:ext cx="742589" cy="19051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1828191" y="1639910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820075" y="1790540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rihåndsform: figur 8">
            <a:extLst>
              <a:ext uri="{FF2B5EF4-FFF2-40B4-BE49-F238E27FC236}">
                <a16:creationId xmlns:a16="http://schemas.microsoft.com/office/drawing/2014/main" id="{83632FE1-FA4E-CA78-288D-EF8DBC5E6684}"/>
              </a:ext>
            </a:extLst>
          </p:cNvPr>
          <p:cNvSpPr/>
          <p:nvPr/>
        </p:nvSpPr>
        <p:spPr>
          <a:xfrm>
            <a:off x="2676832" y="2086897"/>
            <a:ext cx="486697" cy="2197509"/>
          </a:xfrm>
          <a:custGeom>
            <a:avLst/>
            <a:gdLst>
              <a:gd name="connsiteX0" fmla="*/ 0 w 486697"/>
              <a:gd name="connsiteY0" fmla="*/ 2197509 h 2197509"/>
              <a:gd name="connsiteX1" fmla="*/ 22123 w 486697"/>
              <a:gd name="connsiteY1" fmla="*/ 1887793 h 2197509"/>
              <a:gd name="connsiteX2" fmla="*/ 58994 w 486697"/>
              <a:gd name="connsiteY2" fmla="*/ 1519084 h 2197509"/>
              <a:gd name="connsiteX3" fmla="*/ 81116 w 486697"/>
              <a:gd name="connsiteY3" fmla="*/ 1386348 h 2197509"/>
              <a:gd name="connsiteX4" fmla="*/ 140110 w 486697"/>
              <a:gd name="connsiteY4" fmla="*/ 1334729 h 2197509"/>
              <a:gd name="connsiteX5" fmla="*/ 272845 w 486697"/>
              <a:gd name="connsiteY5" fmla="*/ 1297858 h 2197509"/>
              <a:gd name="connsiteX6" fmla="*/ 309716 w 486697"/>
              <a:gd name="connsiteY6" fmla="*/ 1253613 h 2197509"/>
              <a:gd name="connsiteX7" fmla="*/ 361336 w 486697"/>
              <a:gd name="connsiteY7" fmla="*/ 980768 h 2197509"/>
              <a:gd name="connsiteX8" fmla="*/ 457200 w 486697"/>
              <a:gd name="connsiteY8" fmla="*/ 294968 h 2197509"/>
              <a:gd name="connsiteX9" fmla="*/ 486697 w 486697"/>
              <a:gd name="connsiteY9" fmla="*/ 0 h 2197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6697" h="2197509">
                <a:moveTo>
                  <a:pt x="0" y="2197509"/>
                </a:moveTo>
                <a:cubicBezTo>
                  <a:pt x="6145" y="2099186"/>
                  <a:pt x="12291" y="2000864"/>
                  <a:pt x="22123" y="1887793"/>
                </a:cubicBezTo>
                <a:cubicBezTo>
                  <a:pt x="31955" y="1774722"/>
                  <a:pt x="49162" y="1602658"/>
                  <a:pt x="58994" y="1519084"/>
                </a:cubicBezTo>
                <a:cubicBezTo>
                  <a:pt x="68826" y="1435510"/>
                  <a:pt x="67597" y="1417074"/>
                  <a:pt x="81116" y="1386348"/>
                </a:cubicBezTo>
                <a:cubicBezTo>
                  <a:pt x="94635" y="1355622"/>
                  <a:pt x="108155" y="1349477"/>
                  <a:pt x="140110" y="1334729"/>
                </a:cubicBezTo>
                <a:cubicBezTo>
                  <a:pt x="172065" y="1319981"/>
                  <a:pt x="244577" y="1311377"/>
                  <a:pt x="272845" y="1297858"/>
                </a:cubicBezTo>
                <a:cubicBezTo>
                  <a:pt x="301113" y="1284339"/>
                  <a:pt x="294968" y="1306461"/>
                  <a:pt x="309716" y="1253613"/>
                </a:cubicBezTo>
                <a:cubicBezTo>
                  <a:pt x="324465" y="1200765"/>
                  <a:pt x="336755" y="1140542"/>
                  <a:pt x="361336" y="980768"/>
                </a:cubicBezTo>
                <a:cubicBezTo>
                  <a:pt x="385917" y="820994"/>
                  <a:pt x="436306" y="458429"/>
                  <a:pt x="457200" y="294968"/>
                </a:cubicBezTo>
                <a:cubicBezTo>
                  <a:pt x="478094" y="131507"/>
                  <a:pt x="482395" y="65753"/>
                  <a:pt x="486697" y="0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585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40405"/>
            <a:ext cx="8429401" cy="965272"/>
          </a:xfrm>
        </p:spPr>
        <p:txBody>
          <a:bodyPr>
            <a:noAutofit/>
          </a:bodyPr>
          <a:lstStyle/>
          <a:p>
            <a:r>
              <a:rPr lang="nb-NO" sz="2400" b="1" dirty="0">
                <a:solidFill>
                  <a:srgbClr val="FF0000"/>
                </a:solidFill>
              </a:rPr>
              <a:t>NYTT BILDE 2024 – FIGUR 15: : </a:t>
            </a:r>
            <a:r>
              <a:rPr lang="nb-NO" sz="2400" dirty="0"/>
              <a:t>Veg - flater og avgrensningslinjer (FKB-Veg 5.0)</a:t>
            </a:r>
            <a:br>
              <a:rPr lang="nb-NO" sz="2400" dirty="0"/>
            </a:br>
            <a:r>
              <a:rPr lang="nb-NO" sz="1200" dirty="0"/>
              <a:t>fysisk skille mellom gang og sykkelareal</a:t>
            </a:r>
          </a:p>
        </p:txBody>
      </p:sp>
      <p:pic>
        <p:nvPicPr>
          <p:cNvPr id="4" name="Bilde 3" descr="Et bilde som inneholder utendørs, vei, infrastruktur, Motorvei&#10;&#10;Automatisk generert beskrivelse">
            <a:extLst>
              <a:ext uri="{FF2B5EF4-FFF2-40B4-BE49-F238E27FC236}">
                <a16:creationId xmlns:a16="http://schemas.microsoft.com/office/drawing/2014/main" id="{4C390260-FF26-6CF1-D33E-9F479650B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94" y="1488998"/>
            <a:ext cx="4163006" cy="4143953"/>
          </a:xfrm>
          <a:prstGeom prst="rect">
            <a:avLst/>
          </a:prstGeom>
        </p:spPr>
      </p:pic>
      <p:pic>
        <p:nvPicPr>
          <p:cNvPr id="9" name="Bilde 8" descr="Et bilde som inneholder utendørs, gress, plante, vei&#10;&#10;Automatisk generert beskrivelse">
            <a:extLst>
              <a:ext uri="{FF2B5EF4-FFF2-40B4-BE49-F238E27FC236}">
                <a16:creationId xmlns:a16="http://schemas.microsoft.com/office/drawing/2014/main" id="{9A88BBC0-B844-0F1E-96C6-79A8EC053F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931" y="1488998"/>
            <a:ext cx="4515480" cy="4143953"/>
          </a:xfrm>
          <a:prstGeom prst="rect">
            <a:avLst/>
          </a:prstGeom>
        </p:spPr>
      </p:pic>
      <p:sp>
        <p:nvSpPr>
          <p:cNvPr id="10" name="TekstSylinder 9">
            <a:extLst>
              <a:ext uri="{FF2B5EF4-FFF2-40B4-BE49-F238E27FC236}">
                <a16:creationId xmlns:a16="http://schemas.microsoft.com/office/drawing/2014/main" id="{0AE429C1-EAD4-B447-107F-4D6FCE0C7C94}"/>
              </a:ext>
            </a:extLst>
          </p:cNvPr>
          <p:cNvSpPr txBox="1"/>
          <p:nvPr/>
        </p:nvSpPr>
        <p:spPr>
          <a:xfrm>
            <a:off x="1844589" y="5100638"/>
            <a:ext cx="2137465" cy="400110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tekst</a:t>
            </a:r>
            <a:r>
              <a:rPr lang="nb-NO" sz="1000" dirty="0">
                <a:solidFill>
                  <a:srgbClr val="00B0F0"/>
                </a:solidFill>
              </a:rPr>
              <a:t>       </a:t>
            </a:r>
            <a:r>
              <a:rPr lang="nb-NO" sz="1000" dirty="0">
                <a:solidFill>
                  <a:srgbClr val="0070C0"/>
                </a:solidFill>
              </a:rPr>
              <a:t>Objekttype flater (typeveg) </a:t>
            </a:r>
          </a:p>
        </p:txBody>
      </p: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CD61B505-B72B-31CA-3E21-120BD6A4A5F0}"/>
              </a:ext>
            </a:extLst>
          </p:cNvPr>
          <p:cNvCxnSpPr/>
          <p:nvPr/>
        </p:nvCxnSpPr>
        <p:spPr>
          <a:xfrm flipH="1" flipV="1">
            <a:off x="1926041" y="5229755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rihåndsform: figur 2">
            <a:extLst>
              <a:ext uri="{FF2B5EF4-FFF2-40B4-BE49-F238E27FC236}">
                <a16:creationId xmlns:a16="http://schemas.microsoft.com/office/drawing/2014/main" id="{FC142C7F-B239-D042-F4E9-1DE9A6A0FDEA}"/>
              </a:ext>
            </a:extLst>
          </p:cNvPr>
          <p:cNvSpPr/>
          <p:nvPr/>
        </p:nvSpPr>
        <p:spPr>
          <a:xfrm>
            <a:off x="5829300" y="2795588"/>
            <a:ext cx="4519613" cy="842962"/>
          </a:xfrm>
          <a:custGeom>
            <a:avLst/>
            <a:gdLst>
              <a:gd name="connsiteX0" fmla="*/ 0 w 4519613"/>
              <a:gd name="connsiteY0" fmla="*/ 0 h 842962"/>
              <a:gd name="connsiteX1" fmla="*/ 1423988 w 4519613"/>
              <a:gd name="connsiteY1" fmla="*/ 285750 h 842962"/>
              <a:gd name="connsiteX2" fmla="*/ 2905125 w 4519613"/>
              <a:gd name="connsiteY2" fmla="*/ 566737 h 842962"/>
              <a:gd name="connsiteX3" fmla="*/ 4095750 w 4519613"/>
              <a:gd name="connsiteY3" fmla="*/ 776287 h 842962"/>
              <a:gd name="connsiteX4" fmla="*/ 4519613 w 4519613"/>
              <a:gd name="connsiteY4" fmla="*/ 842962 h 84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19613" h="842962">
                <a:moveTo>
                  <a:pt x="0" y="0"/>
                </a:moveTo>
                <a:lnTo>
                  <a:pt x="1423988" y="285750"/>
                </a:lnTo>
                <a:lnTo>
                  <a:pt x="2905125" y="566737"/>
                </a:lnTo>
                <a:lnTo>
                  <a:pt x="4095750" y="776287"/>
                </a:lnTo>
                <a:cubicBezTo>
                  <a:pt x="4364831" y="822325"/>
                  <a:pt x="4442222" y="832643"/>
                  <a:pt x="4519613" y="84296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: figur 4">
            <a:extLst>
              <a:ext uri="{FF2B5EF4-FFF2-40B4-BE49-F238E27FC236}">
                <a16:creationId xmlns:a16="http://schemas.microsoft.com/office/drawing/2014/main" id="{DF15AB83-A65A-4DEA-26DA-1E27D065B5B4}"/>
              </a:ext>
            </a:extLst>
          </p:cNvPr>
          <p:cNvSpPr/>
          <p:nvPr/>
        </p:nvSpPr>
        <p:spPr>
          <a:xfrm>
            <a:off x="5829300" y="2347913"/>
            <a:ext cx="1566863" cy="267411"/>
          </a:xfrm>
          <a:custGeom>
            <a:avLst/>
            <a:gdLst>
              <a:gd name="connsiteX0" fmla="*/ 0 w 1566863"/>
              <a:gd name="connsiteY0" fmla="*/ 209550 h 267411"/>
              <a:gd name="connsiteX1" fmla="*/ 271463 w 1566863"/>
              <a:gd name="connsiteY1" fmla="*/ 252412 h 267411"/>
              <a:gd name="connsiteX2" fmla="*/ 400050 w 1566863"/>
              <a:gd name="connsiteY2" fmla="*/ 266700 h 267411"/>
              <a:gd name="connsiteX3" fmla="*/ 652463 w 1566863"/>
              <a:gd name="connsiteY3" fmla="*/ 233362 h 267411"/>
              <a:gd name="connsiteX4" fmla="*/ 957263 w 1566863"/>
              <a:gd name="connsiteY4" fmla="*/ 166687 h 267411"/>
              <a:gd name="connsiteX5" fmla="*/ 1566863 w 1566863"/>
              <a:gd name="connsiteY5" fmla="*/ 0 h 267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6863" h="267411">
                <a:moveTo>
                  <a:pt x="0" y="209550"/>
                </a:moveTo>
                <a:lnTo>
                  <a:pt x="271463" y="252412"/>
                </a:lnTo>
                <a:cubicBezTo>
                  <a:pt x="338138" y="261937"/>
                  <a:pt x="336550" y="269875"/>
                  <a:pt x="400050" y="266700"/>
                </a:cubicBezTo>
                <a:cubicBezTo>
                  <a:pt x="463550" y="263525"/>
                  <a:pt x="559594" y="250031"/>
                  <a:pt x="652463" y="233362"/>
                </a:cubicBezTo>
                <a:cubicBezTo>
                  <a:pt x="745332" y="216693"/>
                  <a:pt x="804863" y="205581"/>
                  <a:pt x="957263" y="166687"/>
                </a:cubicBezTo>
                <a:cubicBezTo>
                  <a:pt x="1109663" y="127793"/>
                  <a:pt x="1338263" y="63896"/>
                  <a:pt x="1566863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: figur 5">
            <a:extLst>
              <a:ext uri="{FF2B5EF4-FFF2-40B4-BE49-F238E27FC236}">
                <a16:creationId xmlns:a16="http://schemas.microsoft.com/office/drawing/2014/main" id="{7B5EF80E-65F5-BB1B-DEB5-62C541FEEE5E}"/>
              </a:ext>
            </a:extLst>
          </p:cNvPr>
          <p:cNvSpPr/>
          <p:nvPr/>
        </p:nvSpPr>
        <p:spPr>
          <a:xfrm>
            <a:off x="6967393" y="2390775"/>
            <a:ext cx="3380018" cy="842962"/>
          </a:xfrm>
          <a:custGeom>
            <a:avLst/>
            <a:gdLst>
              <a:gd name="connsiteX0" fmla="*/ 3371995 w 3371995"/>
              <a:gd name="connsiteY0" fmla="*/ 814388 h 814388"/>
              <a:gd name="connsiteX1" fmla="*/ 1881332 w 3371995"/>
              <a:gd name="connsiteY1" fmla="*/ 638175 h 814388"/>
              <a:gd name="connsiteX2" fmla="*/ 857395 w 3371995"/>
              <a:gd name="connsiteY2" fmla="*/ 481013 h 814388"/>
              <a:gd name="connsiteX3" fmla="*/ 285895 w 3371995"/>
              <a:gd name="connsiteY3" fmla="*/ 400050 h 814388"/>
              <a:gd name="connsiteX4" fmla="*/ 47770 w 3371995"/>
              <a:gd name="connsiteY4" fmla="*/ 357188 h 814388"/>
              <a:gd name="connsiteX5" fmla="*/ 145 w 3371995"/>
              <a:gd name="connsiteY5" fmla="*/ 328613 h 814388"/>
              <a:gd name="connsiteX6" fmla="*/ 52532 w 3371995"/>
              <a:gd name="connsiteY6" fmla="*/ 276225 h 814388"/>
              <a:gd name="connsiteX7" fmla="*/ 295420 w 3371995"/>
              <a:gd name="connsiteY7" fmla="*/ 180975 h 814388"/>
              <a:gd name="connsiteX8" fmla="*/ 643082 w 3371995"/>
              <a:gd name="connsiteY8" fmla="*/ 61913 h 814388"/>
              <a:gd name="connsiteX9" fmla="*/ 881207 w 3371995"/>
              <a:gd name="connsiteY9" fmla="*/ 0 h 81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71995" h="814388">
                <a:moveTo>
                  <a:pt x="3371995" y="814388"/>
                </a:moveTo>
                <a:lnTo>
                  <a:pt x="1881332" y="638175"/>
                </a:lnTo>
                <a:cubicBezTo>
                  <a:pt x="1462232" y="582612"/>
                  <a:pt x="857395" y="481013"/>
                  <a:pt x="857395" y="481013"/>
                </a:cubicBezTo>
                <a:lnTo>
                  <a:pt x="285895" y="400050"/>
                </a:lnTo>
                <a:cubicBezTo>
                  <a:pt x="150958" y="379413"/>
                  <a:pt x="95395" y="369094"/>
                  <a:pt x="47770" y="357188"/>
                </a:cubicBezTo>
                <a:cubicBezTo>
                  <a:pt x="145" y="345282"/>
                  <a:pt x="-649" y="342107"/>
                  <a:pt x="145" y="328613"/>
                </a:cubicBezTo>
                <a:cubicBezTo>
                  <a:pt x="939" y="315119"/>
                  <a:pt x="3320" y="300831"/>
                  <a:pt x="52532" y="276225"/>
                </a:cubicBezTo>
                <a:cubicBezTo>
                  <a:pt x="101744" y="251619"/>
                  <a:pt x="196995" y="216694"/>
                  <a:pt x="295420" y="180975"/>
                </a:cubicBezTo>
                <a:cubicBezTo>
                  <a:pt x="393845" y="145256"/>
                  <a:pt x="545451" y="92075"/>
                  <a:pt x="643082" y="61913"/>
                </a:cubicBezTo>
                <a:cubicBezTo>
                  <a:pt x="740713" y="31751"/>
                  <a:pt x="810960" y="15875"/>
                  <a:pt x="881207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: figur 6">
            <a:extLst>
              <a:ext uri="{FF2B5EF4-FFF2-40B4-BE49-F238E27FC236}">
                <a16:creationId xmlns:a16="http://schemas.microsoft.com/office/drawing/2014/main" id="{3168B77D-0C9B-1F1F-5862-80F1F763AA7B}"/>
              </a:ext>
            </a:extLst>
          </p:cNvPr>
          <p:cNvSpPr/>
          <p:nvPr/>
        </p:nvSpPr>
        <p:spPr>
          <a:xfrm>
            <a:off x="5834063" y="3581400"/>
            <a:ext cx="4500562" cy="1543050"/>
          </a:xfrm>
          <a:custGeom>
            <a:avLst/>
            <a:gdLst>
              <a:gd name="connsiteX0" fmla="*/ 0 w 4500562"/>
              <a:gd name="connsiteY0" fmla="*/ 0 h 1543050"/>
              <a:gd name="connsiteX1" fmla="*/ 1862137 w 4500562"/>
              <a:gd name="connsiteY1" fmla="*/ 661988 h 1543050"/>
              <a:gd name="connsiteX2" fmla="*/ 3976687 w 4500562"/>
              <a:gd name="connsiteY2" fmla="*/ 1381125 h 1543050"/>
              <a:gd name="connsiteX3" fmla="*/ 4500562 w 4500562"/>
              <a:gd name="connsiteY3" fmla="*/ 154305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0562" h="1543050">
                <a:moveTo>
                  <a:pt x="0" y="0"/>
                </a:moveTo>
                <a:lnTo>
                  <a:pt x="1862137" y="661988"/>
                </a:lnTo>
                <a:lnTo>
                  <a:pt x="3976687" y="1381125"/>
                </a:lnTo>
                <a:cubicBezTo>
                  <a:pt x="4416424" y="1527969"/>
                  <a:pt x="4458493" y="1535509"/>
                  <a:pt x="4500562" y="154305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Frihåndsform: figur 7">
            <a:extLst>
              <a:ext uri="{FF2B5EF4-FFF2-40B4-BE49-F238E27FC236}">
                <a16:creationId xmlns:a16="http://schemas.microsoft.com/office/drawing/2014/main" id="{9F31C0B4-66A8-8F4F-019A-5BDA9A98FE52}"/>
              </a:ext>
            </a:extLst>
          </p:cNvPr>
          <p:cNvSpPr/>
          <p:nvPr/>
        </p:nvSpPr>
        <p:spPr>
          <a:xfrm>
            <a:off x="5824538" y="4624388"/>
            <a:ext cx="2000250" cy="1004887"/>
          </a:xfrm>
          <a:custGeom>
            <a:avLst/>
            <a:gdLst>
              <a:gd name="connsiteX0" fmla="*/ 0 w 2000250"/>
              <a:gd name="connsiteY0" fmla="*/ 0 h 1004887"/>
              <a:gd name="connsiteX1" fmla="*/ 781050 w 2000250"/>
              <a:gd name="connsiteY1" fmla="*/ 404812 h 1004887"/>
              <a:gd name="connsiteX2" fmla="*/ 1590675 w 2000250"/>
              <a:gd name="connsiteY2" fmla="*/ 809625 h 1004887"/>
              <a:gd name="connsiteX3" fmla="*/ 2000250 w 2000250"/>
              <a:gd name="connsiteY3" fmla="*/ 1004887 h 100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0250" h="1004887">
                <a:moveTo>
                  <a:pt x="0" y="0"/>
                </a:moveTo>
                <a:lnTo>
                  <a:pt x="781050" y="404812"/>
                </a:lnTo>
                <a:lnTo>
                  <a:pt x="1590675" y="809625"/>
                </a:lnTo>
                <a:cubicBezTo>
                  <a:pt x="1793875" y="909638"/>
                  <a:pt x="1897062" y="957262"/>
                  <a:pt x="2000250" y="10048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67AD077D-6DA0-CCC0-F910-54703BE2CF73}"/>
              </a:ext>
            </a:extLst>
          </p:cNvPr>
          <p:cNvSpPr/>
          <p:nvPr/>
        </p:nvSpPr>
        <p:spPr>
          <a:xfrm rot="713602">
            <a:off x="7893929" y="3495082"/>
            <a:ext cx="20633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865DD054-12FD-5FF6-2001-00D344840019}"/>
              </a:ext>
            </a:extLst>
          </p:cNvPr>
          <p:cNvSpPr/>
          <p:nvPr/>
        </p:nvSpPr>
        <p:spPr>
          <a:xfrm rot="532325">
            <a:off x="8012549" y="3096612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cxnSp>
        <p:nvCxnSpPr>
          <p:cNvPr id="18" name="Rett linje 17">
            <a:extLst>
              <a:ext uri="{FF2B5EF4-FFF2-40B4-BE49-F238E27FC236}">
                <a16:creationId xmlns:a16="http://schemas.microsoft.com/office/drawing/2014/main" id="{B97CB1FE-2070-9D16-E5F2-FF5612B38B97}"/>
              </a:ext>
            </a:extLst>
          </p:cNvPr>
          <p:cNvCxnSpPr>
            <a:cxnSpLocks/>
            <a:stCxn id="5" idx="5"/>
            <a:endCxn id="6" idx="9"/>
          </p:cNvCxnSpPr>
          <p:nvPr/>
        </p:nvCxnSpPr>
        <p:spPr>
          <a:xfrm>
            <a:off x="7396163" y="2347913"/>
            <a:ext cx="454534" cy="4286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90BB51CA-5CA3-F27B-81A5-AAE0F434FE1E}"/>
              </a:ext>
            </a:extLst>
          </p:cNvPr>
          <p:cNvSpPr/>
          <p:nvPr/>
        </p:nvSpPr>
        <p:spPr>
          <a:xfrm>
            <a:off x="3504735" y="2453640"/>
            <a:ext cx="2320755" cy="2442210"/>
          </a:xfrm>
          <a:custGeom>
            <a:avLst/>
            <a:gdLst>
              <a:gd name="connsiteX0" fmla="*/ 2320755 w 2320755"/>
              <a:gd name="connsiteY0" fmla="*/ 2442210 h 2442210"/>
              <a:gd name="connsiteX1" fmla="*/ 1943565 w 2320755"/>
              <a:gd name="connsiteY1" fmla="*/ 2141220 h 2442210"/>
              <a:gd name="connsiteX2" fmla="*/ 1516845 w 2320755"/>
              <a:gd name="connsiteY2" fmla="*/ 1771650 h 2442210"/>
              <a:gd name="connsiteX3" fmla="*/ 1074885 w 2320755"/>
              <a:gd name="connsiteY3" fmla="*/ 1375410 h 2442210"/>
              <a:gd name="connsiteX4" fmla="*/ 751035 w 2320755"/>
              <a:gd name="connsiteY4" fmla="*/ 1074420 h 2442210"/>
              <a:gd name="connsiteX5" fmla="*/ 328125 w 2320755"/>
              <a:gd name="connsiteY5" fmla="*/ 674370 h 2442210"/>
              <a:gd name="connsiteX6" fmla="*/ 57615 w 2320755"/>
              <a:gd name="connsiteY6" fmla="*/ 388620 h 2442210"/>
              <a:gd name="connsiteX7" fmla="*/ 15705 w 2320755"/>
              <a:gd name="connsiteY7" fmla="*/ 312420 h 2442210"/>
              <a:gd name="connsiteX8" fmla="*/ 465 w 2320755"/>
              <a:gd name="connsiteY8" fmla="*/ 259080 h 2442210"/>
              <a:gd name="connsiteX9" fmla="*/ 30945 w 2320755"/>
              <a:gd name="connsiteY9" fmla="*/ 179070 h 2442210"/>
              <a:gd name="connsiteX10" fmla="*/ 164295 w 2320755"/>
              <a:gd name="connsiteY10" fmla="*/ 0 h 244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20755" h="2442210">
                <a:moveTo>
                  <a:pt x="2320755" y="2442210"/>
                </a:moveTo>
                <a:cubicBezTo>
                  <a:pt x="2199152" y="2347595"/>
                  <a:pt x="2077550" y="2252980"/>
                  <a:pt x="1943565" y="2141220"/>
                </a:cubicBezTo>
                <a:cubicBezTo>
                  <a:pt x="1809580" y="2029460"/>
                  <a:pt x="1661625" y="1899285"/>
                  <a:pt x="1516845" y="1771650"/>
                </a:cubicBezTo>
                <a:cubicBezTo>
                  <a:pt x="1372065" y="1644015"/>
                  <a:pt x="1202520" y="1491615"/>
                  <a:pt x="1074885" y="1375410"/>
                </a:cubicBezTo>
                <a:cubicBezTo>
                  <a:pt x="947250" y="1259205"/>
                  <a:pt x="875495" y="1191260"/>
                  <a:pt x="751035" y="1074420"/>
                </a:cubicBezTo>
                <a:cubicBezTo>
                  <a:pt x="626575" y="957580"/>
                  <a:pt x="443695" y="788670"/>
                  <a:pt x="328125" y="674370"/>
                </a:cubicBezTo>
                <a:cubicBezTo>
                  <a:pt x="212555" y="560070"/>
                  <a:pt x="109685" y="448945"/>
                  <a:pt x="57615" y="388620"/>
                </a:cubicBezTo>
                <a:cubicBezTo>
                  <a:pt x="5545" y="328295"/>
                  <a:pt x="25230" y="334010"/>
                  <a:pt x="15705" y="312420"/>
                </a:cubicBezTo>
                <a:cubicBezTo>
                  <a:pt x="6180" y="290830"/>
                  <a:pt x="-2075" y="281305"/>
                  <a:pt x="465" y="259080"/>
                </a:cubicBezTo>
                <a:cubicBezTo>
                  <a:pt x="3005" y="236855"/>
                  <a:pt x="3640" y="222250"/>
                  <a:pt x="30945" y="179070"/>
                </a:cubicBezTo>
                <a:cubicBezTo>
                  <a:pt x="58250" y="135890"/>
                  <a:pt x="111272" y="67945"/>
                  <a:pt x="164295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6D1D3F19-8E08-889C-D568-4E64BF3EE1E3}"/>
              </a:ext>
            </a:extLst>
          </p:cNvPr>
          <p:cNvSpPr/>
          <p:nvPr/>
        </p:nvSpPr>
        <p:spPr>
          <a:xfrm>
            <a:off x="2461260" y="1489710"/>
            <a:ext cx="1078230" cy="1087759"/>
          </a:xfrm>
          <a:custGeom>
            <a:avLst/>
            <a:gdLst>
              <a:gd name="connsiteX0" fmla="*/ 0 w 1078230"/>
              <a:gd name="connsiteY0" fmla="*/ 0 h 1087759"/>
              <a:gd name="connsiteX1" fmla="*/ 289560 w 1078230"/>
              <a:gd name="connsiteY1" fmla="*/ 358140 h 1087759"/>
              <a:gd name="connsiteX2" fmla="*/ 537210 w 1078230"/>
              <a:gd name="connsiteY2" fmla="*/ 670560 h 1087759"/>
              <a:gd name="connsiteX3" fmla="*/ 769620 w 1078230"/>
              <a:gd name="connsiteY3" fmla="*/ 967740 h 1087759"/>
              <a:gd name="connsiteX4" fmla="*/ 864870 w 1078230"/>
              <a:gd name="connsiteY4" fmla="*/ 1074420 h 1087759"/>
              <a:gd name="connsiteX5" fmla="*/ 914400 w 1078230"/>
              <a:gd name="connsiteY5" fmla="*/ 1078230 h 1087759"/>
              <a:gd name="connsiteX6" fmla="*/ 990600 w 1078230"/>
              <a:gd name="connsiteY6" fmla="*/ 1002030 h 1087759"/>
              <a:gd name="connsiteX7" fmla="*/ 1078230 w 1078230"/>
              <a:gd name="connsiteY7" fmla="*/ 826770 h 1087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8230" h="1087759">
                <a:moveTo>
                  <a:pt x="0" y="0"/>
                </a:moveTo>
                <a:lnTo>
                  <a:pt x="289560" y="358140"/>
                </a:lnTo>
                <a:cubicBezTo>
                  <a:pt x="379095" y="469900"/>
                  <a:pt x="537210" y="670560"/>
                  <a:pt x="537210" y="670560"/>
                </a:cubicBezTo>
                <a:cubicBezTo>
                  <a:pt x="617220" y="772160"/>
                  <a:pt x="715010" y="900430"/>
                  <a:pt x="769620" y="967740"/>
                </a:cubicBezTo>
                <a:cubicBezTo>
                  <a:pt x="824230" y="1035050"/>
                  <a:pt x="840740" y="1056005"/>
                  <a:pt x="864870" y="1074420"/>
                </a:cubicBezTo>
                <a:cubicBezTo>
                  <a:pt x="889000" y="1092835"/>
                  <a:pt x="893445" y="1090295"/>
                  <a:pt x="914400" y="1078230"/>
                </a:cubicBezTo>
                <a:cubicBezTo>
                  <a:pt x="935355" y="1066165"/>
                  <a:pt x="963295" y="1043940"/>
                  <a:pt x="990600" y="1002030"/>
                </a:cubicBezTo>
                <a:cubicBezTo>
                  <a:pt x="1017905" y="960120"/>
                  <a:pt x="1048067" y="893445"/>
                  <a:pt x="1078230" y="8267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23" name="Rett linje 22">
            <a:extLst>
              <a:ext uri="{FF2B5EF4-FFF2-40B4-BE49-F238E27FC236}">
                <a16:creationId xmlns:a16="http://schemas.microsoft.com/office/drawing/2014/main" id="{63105E39-6458-A7AE-A7E1-F828D8E57227}"/>
              </a:ext>
            </a:extLst>
          </p:cNvPr>
          <p:cNvCxnSpPr>
            <a:cxnSpLocks/>
            <a:stCxn id="21" idx="7"/>
            <a:endCxn id="20" idx="10"/>
          </p:cNvCxnSpPr>
          <p:nvPr/>
        </p:nvCxnSpPr>
        <p:spPr>
          <a:xfrm>
            <a:off x="3539490" y="2316480"/>
            <a:ext cx="129540" cy="13716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DB2CFD0B-9EA7-38D9-D274-2434DE00635D}"/>
              </a:ext>
            </a:extLst>
          </p:cNvPr>
          <p:cNvSpPr/>
          <p:nvPr/>
        </p:nvSpPr>
        <p:spPr>
          <a:xfrm>
            <a:off x="2301240" y="1489710"/>
            <a:ext cx="2122170" cy="2373630"/>
          </a:xfrm>
          <a:custGeom>
            <a:avLst/>
            <a:gdLst>
              <a:gd name="connsiteX0" fmla="*/ 0 w 2122170"/>
              <a:gd name="connsiteY0" fmla="*/ 0 h 2373630"/>
              <a:gd name="connsiteX1" fmla="*/ 270510 w 2122170"/>
              <a:gd name="connsiteY1" fmla="*/ 354330 h 2373630"/>
              <a:gd name="connsiteX2" fmla="*/ 594360 w 2122170"/>
              <a:gd name="connsiteY2" fmla="*/ 758190 h 2373630"/>
              <a:gd name="connsiteX3" fmla="*/ 918210 w 2122170"/>
              <a:gd name="connsiteY3" fmla="*/ 1158240 h 2373630"/>
              <a:gd name="connsiteX4" fmla="*/ 1276350 w 2122170"/>
              <a:gd name="connsiteY4" fmla="*/ 1554480 h 2373630"/>
              <a:gd name="connsiteX5" fmla="*/ 1684020 w 2122170"/>
              <a:gd name="connsiteY5" fmla="*/ 1969770 h 2373630"/>
              <a:gd name="connsiteX6" fmla="*/ 2122170 w 2122170"/>
              <a:gd name="connsiteY6" fmla="*/ 2373630 h 237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2170" h="2373630">
                <a:moveTo>
                  <a:pt x="0" y="0"/>
                </a:moveTo>
                <a:cubicBezTo>
                  <a:pt x="85725" y="113982"/>
                  <a:pt x="171450" y="227965"/>
                  <a:pt x="270510" y="354330"/>
                </a:cubicBezTo>
                <a:cubicBezTo>
                  <a:pt x="369570" y="480695"/>
                  <a:pt x="594360" y="758190"/>
                  <a:pt x="594360" y="758190"/>
                </a:cubicBezTo>
                <a:cubicBezTo>
                  <a:pt x="702310" y="892175"/>
                  <a:pt x="804545" y="1025525"/>
                  <a:pt x="918210" y="1158240"/>
                </a:cubicBezTo>
                <a:cubicBezTo>
                  <a:pt x="1031875" y="1290955"/>
                  <a:pt x="1148715" y="1419225"/>
                  <a:pt x="1276350" y="1554480"/>
                </a:cubicBezTo>
                <a:cubicBezTo>
                  <a:pt x="1403985" y="1689735"/>
                  <a:pt x="1543050" y="1833245"/>
                  <a:pt x="1684020" y="1969770"/>
                </a:cubicBezTo>
                <a:cubicBezTo>
                  <a:pt x="1824990" y="2106295"/>
                  <a:pt x="1973580" y="2239962"/>
                  <a:pt x="2122170" y="237363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2E56C2EF-6959-8AA4-E691-60AF415E9C0D}"/>
              </a:ext>
            </a:extLst>
          </p:cNvPr>
          <p:cNvSpPr/>
          <p:nvPr/>
        </p:nvSpPr>
        <p:spPr>
          <a:xfrm>
            <a:off x="4423410" y="3863340"/>
            <a:ext cx="1405890" cy="1192530"/>
          </a:xfrm>
          <a:custGeom>
            <a:avLst/>
            <a:gdLst>
              <a:gd name="connsiteX0" fmla="*/ 1398270 w 1398270"/>
              <a:gd name="connsiteY0" fmla="*/ 1177290 h 1177290"/>
              <a:gd name="connsiteX1" fmla="*/ 902970 w 1398270"/>
              <a:gd name="connsiteY1" fmla="*/ 788670 h 1177290"/>
              <a:gd name="connsiteX2" fmla="*/ 361950 w 1398270"/>
              <a:gd name="connsiteY2" fmla="*/ 312420 h 1177290"/>
              <a:gd name="connsiteX3" fmla="*/ 0 w 1398270"/>
              <a:gd name="connsiteY3" fmla="*/ 0 h 1177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8270" h="1177290">
                <a:moveTo>
                  <a:pt x="1398270" y="1177290"/>
                </a:moveTo>
                <a:cubicBezTo>
                  <a:pt x="1236980" y="1055052"/>
                  <a:pt x="1075690" y="932815"/>
                  <a:pt x="902970" y="788670"/>
                </a:cubicBezTo>
                <a:cubicBezTo>
                  <a:pt x="730250" y="644525"/>
                  <a:pt x="361950" y="312420"/>
                  <a:pt x="361950" y="312420"/>
                </a:cubicBezTo>
                <a:cubicBezTo>
                  <a:pt x="211455" y="180975"/>
                  <a:pt x="105727" y="90487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Frihåndsform: figur 29">
            <a:extLst>
              <a:ext uri="{FF2B5EF4-FFF2-40B4-BE49-F238E27FC236}">
                <a16:creationId xmlns:a16="http://schemas.microsoft.com/office/drawing/2014/main" id="{E6D32267-E39D-D5B3-13FB-3A7ED72DCCBB}"/>
              </a:ext>
            </a:extLst>
          </p:cNvPr>
          <p:cNvSpPr/>
          <p:nvPr/>
        </p:nvSpPr>
        <p:spPr>
          <a:xfrm>
            <a:off x="3135630" y="2834640"/>
            <a:ext cx="2697480" cy="2442210"/>
          </a:xfrm>
          <a:custGeom>
            <a:avLst/>
            <a:gdLst>
              <a:gd name="connsiteX0" fmla="*/ 2697480 w 2697480"/>
              <a:gd name="connsiteY0" fmla="*/ 2442210 h 2442210"/>
              <a:gd name="connsiteX1" fmla="*/ 2263140 w 2697480"/>
              <a:gd name="connsiteY1" fmla="*/ 2110740 h 2442210"/>
              <a:gd name="connsiteX2" fmla="*/ 1786890 w 2697480"/>
              <a:gd name="connsiteY2" fmla="*/ 1722120 h 2442210"/>
              <a:gd name="connsiteX3" fmla="*/ 1299210 w 2697480"/>
              <a:gd name="connsiteY3" fmla="*/ 1280160 h 2442210"/>
              <a:gd name="connsiteX4" fmla="*/ 853440 w 2697480"/>
              <a:gd name="connsiteY4" fmla="*/ 872490 h 2442210"/>
              <a:gd name="connsiteX5" fmla="*/ 422910 w 2697480"/>
              <a:gd name="connsiteY5" fmla="*/ 453390 h 2442210"/>
              <a:gd name="connsiteX6" fmla="*/ 0 w 2697480"/>
              <a:gd name="connsiteY6" fmla="*/ 0 h 244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97480" h="2442210">
                <a:moveTo>
                  <a:pt x="2697480" y="2442210"/>
                </a:moveTo>
                <a:cubicBezTo>
                  <a:pt x="2556192" y="2336482"/>
                  <a:pt x="2414905" y="2230755"/>
                  <a:pt x="2263140" y="2110740"/>
                </a:cubicBezTo>
                <a:cubicBezTo>
                  <a:pt x="2111375" y="1990725"/>
                  <a:pt x="1947545" y="1860550"/>
                  <a:pt x="1786890" y="1722120"/>
                </a:cubicBezTo>
                <a:cubicBezTo>
                  <a:pt x="1626235" y="1583690"/>
                  <a:pt x="1299210" y="1280160"/>
                  <a:pt x="1299210" y="1280160"/>
                </a:cubicBezTo>
                <a:cubicBezTo>
                  <a:pt x="1143635" y="1138555"/>
                  <a:pt x="999490" y="1010285"/>
                  <a:pt x="853440" y="872490"/>
                </a:cubicBezTo>
                <a:cubicBezTo>
                  <a:pt x="707390" y="734695"/>
                  <a:pt x="565150" y="598805"/>
                  <a:pt x="422910" y="453390"/>
                </a:cubicBezTo>
                <a:cubicBezTo>
                  <a:pt x="280670" y="307975"/>
                  <a:pt x="140335" y="153987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1" name="Frihåndsform: figur 30">
            <a:extLst>
              <a:ext uri="{FF2B5EF4-FFF2-40B4-BE49-F238E27FC236}">
                <a16:creationId xmlns:a16="http://schemas.microsoft.com/office/drawing/2014/main" id="{29DBFB7B-57EB-F9E6-F65C-836C0D2FED79}"/>
              </a:ext>
            </a:extLst>
          </p:cNvPr>
          <p:cNvSpPr/>
          <p:nvPr/>
        </p:nvSpPr>
        <p:spPr>
          <a:xfrm>
            <a:off x="2087880" y="1489710"/>
            <a:ext cx="1047750" cy="1344930"/>
          </a:xfrm>
          <a:custGeom>
            <a:avLst/>
            <a:gdLst>
              <a:gd name="connsiteX0" fmla="*/ 0 w 1024890"/>
              <a:gd name="connsiteY0" fmla="*/ 0 h 1322070"/>
              <a:gd name="connsiteX1" fmla="*/ 102870 w 1024890"/>
              <a:gd name="connsiteY1" fmla="*/ 156210 h 1322070"/>
              <a:gd name="connsiteX2" fmla="*/ 293370 w 1024890"/>
              <a:gd name="connsiteY2" fmla="*/ 415290 h 1322070"/>
              <a:gd name="connsiteX3" fmla="*/ 563880 w 1024890"/>
              <a:gd name="connsiteY3" fmla="*/ 758190 h 1322070"/>
              <a:gd name="connsiteX4" fmla="*/ 872490 w 1024890"/>
              <a:gd name="connsiteY4" fmla="*/ 1131570 h 1322070"/>
              <a:gd name="connsiteX5" fmla="*/ 1024890 w 1024890"/>
              <a:gd name="connsiteY5" fmla="*/ 1322070 h 1322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4890" h="1322070">
                <a:moveTo>
                  <a:pt x="0" y="0"/>
                </a:moveTo>
                <a:cubicBezTo>
                  <a:pt x="26987" y="43497"/>
                  <a:pt x="53975" y="86995"/>
                  <a:pt x="102870" y="156210"/>
                </a:cubicBezTo>
                <a:cubicBezTo>
                  <a:pt x="151765" y="225425"/>
                  <a:pt x="216535" y="314960"/>
                  <a:pt x="293370" y="415290"/>
                </a:cubicBezTo>
                <a:cubicBezTo>
                  <a:pt x="370205" y="515620"/>
                  <a:pt x="467360" y="638810"/>
                  <a:pt x="563880" y="758190"/>
                </a:cubicBezTo>
                <a:cubicBezTo>
                  <a:pt x="660400" y="877570"/>
                  <a:pt x="795655" y="1037590"/>
                  <a:pt x="872490" y="1131570"/>
                </a:cubicBezTo>
                <a:cubicBezTo>
                  <a:pt x="949325" y="1225550"/>
                  <a:pt x="987107" y="1273810"/>
                  <a:pt x="1024890" y="13220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Rektangel 31">
            <a:extLst>
              <a:ext uri="{FF2B5EF4-FFF2-40B4-BE49-F238E27FC236}">
                <a16:creationId xmlns:a16="http://schemas.microsoft.com/office/drawing/2014/main" id="{76764A2C-5C6D-A6CC-4E19-6A42BB5019B9}"/>
              </a:ext>
            </a:extLst>
          </p:cNvPr>
          <p:cNvSpPr/>
          <p:nvPr/>
        </p:nvSpPr>
        <p:spPr>
          <a:xfrm rot="2623064">
            <a:off x="3308693" y="3298921"/>
            <a:ext cx="15007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33" name="Rektangel 32">
            <a:extLst>
              <a:ext uri="{FF2B5EF4-FFF2-40B4-BE49-F238E27FC236}">
                <a16:creationId xmlns:a16="http://schemas.microsoft.com/office/drawing/2014/main" id="{6C061092-C921-C0EB-9D33-FE76BAAF9842}"/>
              </a:ext>
            </a:extLst>
          </p:cNvPr>
          <p:cNvSpPr/>
          <p:nvPr/>
        </p:nvSpPr>
        <p:spPr>
          <a:xfrm rot="2866889">
            <a:off x="2424930" y="2682218"/>
            <a:ext cx="164179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34" name="Frihåndsform: figur 33">
            <a:extLst>
              <a:ext uri="{FF2B5EF4-FFF2-40B4-BE49-F238E27FC236}">
                <a16:creationId xmlns:a16="http://schemas.microsoft.com/office/drawing/2014/main" id="{4D62CA4D-7066-228E-7335-EE1B05ACB0DC}"/>
              </a:ext>
            </a:extLst>
          </p:cNvPr>
          <p:cNvSpPr/>
          <p:nvPr/>
        </p:nvSpPr>
        <p:spPr>
          <a:xfrm>
            <a:off x="3080084" y="2871537"/>
            <a:ext cx="2739190" cy="2514600"/>
          </a:xfrm>
          <a:custGeom>
            <a:avLst/>
            <a:gdLst>
              <a:gd name="connsiteX0" fmla="*/ 2739190 w 2739190"/>
              <a:gd name="connsiteY0" fmla="*/ 2514600 h 2514600"/>
              <a:gd name="connsiteX1" fmla="*/ 2133600 w 2739190"/>
              <a:gd name="connsiteY1" fmla="*/ 2033337 h 2514600"/>
              <a:gd name="connsiteX2" fmla="*/ 1451811 w 2739190"/>
              <a:gd name="connsiteY2" fmla="*/ 1447800 h 2514600"/>
              <a:gd name="connsiteX3" fmla="*/ 802105 w 2739190"/>
              <a:gd name="connsiteY3" fmla="*/ 834189 h 2514600"/>
              <a:gd name="connsiteX4" fmla="*/ 288758 w 2739190"/>
              <a:gd name="connsiteY4" fmla="*/ 312821 h 2514600"/>
              <a:gd name="connsiteX5" fmla="*/ 0 w 2739190"/>
              <a:gd name="connsiteY5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39190" h="2514600">
                <a:moveTo>
                  <a:pt x="2739190" y="2514600"/>
                </a:moveTo>
                <a:cubicBezTo>
                  <a:pt x="2543676" y="2362868"/>
                  <a:pt x="2348163" y="2211137"/>
                  <a:pt x="2133600" y="2033337"/>
                </a:cubicBezTo>
                <a:cubicBezTo>
                  <a:pt x="1919037" y="1855537"/>
                  <a:pt x="1673727" y="1647658"/>
                  <a:pt x="1451811" y="1447800"/>
                </a:cubicBezTo>
                <a:cubicBezTo>
                  <a:pt x="1229895" y="1247942"/>
                  <a:pt x="995947" y="1023352"/>
                  <a:pt x="802105" y="834189"/>
                </a:cubicBezTo>
                <a:cubicBezTo>
                  <a:pt x="608263" y="645026"/>
                  <a:pt x="422442" y="451852"/>
                  <a:pt x="288758" y="312821"/>
                </a:cubicBezTo>
                <a:cubicBezTo>
                  <a:pt x="155074" y="173790"/>
                  <a:pt x="77537" y="86895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Frihåndsform: figur 34">
            <a:extLst>
              <a:ext uri="{FF2B5EF4-FFF2-40B4-BE49-F238E27FC236}">
                <a16:creationId xmlns:a16="http://schemas.microsoft.com/office/drawing/2014/main" id="{D70A6B61-2B8F-C815-1791-04E1216DC093}"/>
              </a:ext>
            </a:extLst>
          </p:cNvPr>
          <p:cNvSpPr/>
          <p:nvPr/>
        </p:nvSpPr>
        <p:spPr>
          <a:xfrm>
            <a:off x="1965158" y="1487905"/>
            <a:ext cx="1114926" cy="1383632"/>
          </a:xfrm>
          <a:custGeom>
            <a:avLst/>
            <a:gdLst>
              <a:gd name="connsiteX0" fmla="*/ 0 w 1082842"/>
              <a:gd name="connsiteY0" fmla="*/ 0 h 1355558"/>
              <a:gd name="connsiteX1" fmla="*/ 264695 w 1082842"/>
              <a:gd name="connsiteY1" fmla="*/ 352927 h 1355558"/>
              <a:gd name="connsiteX2" fmla="*/ 553453 w 1082842"/>
              <a:gd name="connsiteY2" fmla="*/ 713874 h 1355558"/>
              <a:gd name="connsiteX3" fmla="*/ 834189 w 1082842"/>
              <a:gd name="connsiteY3" fmla="*/ 1062790 h 1355558"/>
              <a:gd name="connsiteX4" fmla="*/ 1082842 w 1082842"/>
              <a:gd name="connsiteY4" fmla="*/ 1355558 h 1355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2842" h="1355558">
                <a:moveTo>
                  <a:pt x="0" y="0"/>
                </a:moveTo>
                <a:cubicBezTo>
                  <a:pt x="86226" y="116974"/>
                  <a:pt x="172453" y="233948"/>
                  <a:pt x="264695" y="352927"/>
                </a:cubicBezTo>
                <a:cubicBezTo>
                  <a:pt x="356937" y="471906"/>
                  <a:pt x="553453" y="713874"/>
                  <a:pt x="553453" y="713874"/>
                </a:cubicBezTo>
                <a:cubicBezTo>
                  <a:pt x="648369" y="832184"/>
                  <a:pt x="745958" y="955843"/>
                  <a:pt x="834189" y="1062790"/>
                </a:cubicBezTo>
                <a:cubicBezTo>
                  <a:pt x="922420" y="1169737"/>
                  <a:pt x="1002631" y="1262647"/>
                  <a:pt x="1082842" y="135555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6" name="Frihåndsform: figur 35">
            <a:extLst>
              <a:ext uri="{FF2B5EF4-FFF2-40B4-BE49-F238E27FC236}">
                <a16:creationId xmlns:a16="http://schemas.microsoft.com/office/drawing/2014/main" id="{5BF50FEA-592A-DA1A-781C-683801F98F93}"/>
              </a:ext>
            </a:extLst>
          </p:cNvPr>
          <p:cNvSpPr/>
          <p:nvPr/>
        </p:nvSpPr>
        <p:spPr>
          <a:xfrm>
            <a:off x="1738745" y="2486891"/>
            <a:ext cx="3304310" cy="3138054"/>
          </a:xfrm>
          <a:custGeom>
            <a:avLst/>
            <a:gdLst>
              <a:gd name="connsiteX0" fmla="*/ 3304310 w 3304310"/>
              <a:gd name="connsiteY0" fmla="*/ 3138054 h 3138054"/>
              <a:gd name="connsiteX1" fmla="*/ 2625437 w 3304310"/>
              <a:gd name="connsiteY1" fmla="*/ 2618509 h 3138054"/>
              <a:gd name="connsiteX2" fmla="*/ 2230582 w 3304310"/>
              <a:gd name="connsiteY2" fmla="*/ 2265218 h 3138054"/>
              <a:gd name="connsiteX3" fmla="*/ 1724891 w 3304310"/>
              <a:gd name="connsiteY3" fmla="*/ 1808018 h 3138054"/>
              <a:gd name="connsiteX4" fmla="*/ 1198419 w 3304310"/>
              <a:gd name="connsiteY4" fmla="*/ 1323109 h 3138054"/>
              <a:gd name="connsiteX5" fmla="*/ 706582 w 3304310"/>
              <a:gd name="connsiteY5" fmla="*/ 831273 h 3138054"/>
              <a:gd name="connsiteX6" fmla="*/ 311728 w 3304310"/>
              <a:gd name="connsiteY6" fmla="*/ 394854 h 3138054"/>
              <a:gd name="connsiteX7" fmla="*/ 0 w 3304310"/>
              <a:gd name="connsiteY7" fmla="*/ 0 h 313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4310" h="3138054">
                <a:moveTo>
                  <a:pt x="3304310" y="3138054"/>
                </a:moveTo>
                <a:cubicBezTo>
                  <a:pt x="3054351" y="2951018"/>
                  <a:pt x="2804392" y="2763982"/>
                  <a:pt x="2625437" y="2618509"/>
                </a:cubicBezTo>
                <a:cubicBezTo>
                  <a:pt x="2446482" y="2473036"/>
                  <a:pt x="2230582" y="2265218"/>
                  <a:pt x="2230582" y="2265218"/>
                </a:cubicBezTo>
                <a:lnTo>
                  <a:pt x="1724891" y="1808018"/>
                </a:lnTo>
                <a:cubicBezTo>
                  <a:pt x="1552864" y="1651000"/>
                  <a:pt x="1368137" y="1485900"/>
                  <a:pt x="1198419" y="1323109"/>
                </a:cubicBezTo>
                <a:cubicBezTo>
                  <a:pt x="1028701" y="1160318"/>
                  <a:pt x="854364" y="985982"/>
                  <a:pt x="706582" y="831273"/>
                </a:cubicBezTo>
                <a:cubicBezTo>
                  <a:pt x="558800" y="676564"/>
                  <a:pt x="429492" y="533399"/>
                  <a:pt x="311728" y="394854"/>
                </a:cubicBezTo>
                <a:cubicBezTo>
                  <a:pt x="193964" y="256309"/>
                  <a:pt x="96982" y="128154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7" name="Rektangel 36">
            <a:extLst>
              <a:ext uri="{FF2B5EF4-FFF2-40B4-BE49-F238E27FC236}">
                <a16:creationId xmlns:a16="http://schemas.microsoft.com/office/drawing/2014/main" id="{E2DCF211-283C-C9BB-8FBA-A85DB949C7D9}"/>
              </a:ext>
            </a:extLst>
          </p:cNvPr>
          <p:cNvSpPr/>
          <p:nvPr/>
        </p:nvSpPr>
        <p:spPr>
          <a:xfrm rot="2829716">
            <a:off x="1975601" y="3138752"/>
            <a:ext cx="164820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r>
              <a:rPr lang="nb-NO" sz="900" dirty="0">
                <a:solidFill>
                  <a:srgbClr val="0070C0"/>
                </a:solidFill>
              </a:rPr>
              <a:t> (kanalisert bilveg)</a:t>
            </a:r>
          </a:p>
        </p:txBody>
      </p:sp>
      <p:sp>
        <p:nvSpPr>
          <p:cNvPr id="13" name="Frihåndsform: figur 12">
            <a:extLst>
              <a:ext uri="{FF2B5EF4-FFF2-40B4-BE49-F238E27FC236}">
                <a16:creationId xmlns:a16="http://schemas.microsoft.com/office/drawing/2014/main" id="{882873FE-EB09-15FA-CB9B-F6D6AB70C8B2}"/>
              </a:ext>
            </a:extLst>
          </p:cNvPr>
          <p:cNvSpPr/>
          <p:nvPr/>
        </p:nvSpPr>
        <p:spPr>
          <a:xfrm>
            <a:off x="1739900" y="1587500"/>
            <a:ext cx="4013200" cy="4044950"/>
          </a:xfrm>
          <a:custGeom>
            <a:avLst/>
            <a:gdLst>
              <a:gd name="connsiteX0" fmla="*/ 4013200 w 4013200"/>
              <a:gd name="connsiteY0" fmla="*/ 4044950 h 4044950"/>
              <a:gd name="connsiteX1" fmla="*/ 3651250 w 4013200"/>
              <a:gd name="connsiteY1" fmla="*/ 3771900 h 4044950"/>
              <a:gd name="connsiteX2" fmla="*/ 3200400 w 4013200"/>
              <a:gd name="connsiteY2" fmla="*/ 3384550 h 4044950"/>
              <a:gd name="connsiteX3" fmla="*/ 2654300 w 4013200"/>
              <a:gd name="connsiteY3" fmla="*/ 2921000 h 4044950"/>
              <a:gd name="connsiteX4" fmla="*/ 2222500 w 4013200"/>
              <a:gd name="connsiteY4" fmla="*/ 2540000 h 4044950"/>
              <a:gd name="connsiteX5" fmla="*/ 1714500 w 4013200"/>
              <a:gd name="connsiteY5" fmla="*/ 2032000 h 4044950"/>
              <a:gd name="connsiteX6" fmla="*/ 1282700 w 4013200"/>
              <a:gd name="connsiteY6" fmla="*/ 1562100 h 4044950"/>
              <a:gd name="connsiteX7" fmla="*/ 863600 w 4013200"/>
              <a:gd name="connsiteY7" fmla="*/ 1066800 h 4044950"/>
              <a:gd name="connsiteX8" fmla="*/ 495300 w 4013200"/>
              <a:gd name="connsiteY8" fmla="*/ 628650 h 4044950"/>
              <a:gd name="connsiteX9" fmla="*/ 0 w 4013200"/>
              <a:gd name="connsiteY9" fmla="*/ 0 h 404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13200" h="4044950">
                <a:moveTo>
                  <a:pt x="4013200" y="4044950"/>
                </a:moveTo>
                <a:cubicBezTo>
                  <a:pt x="3899958" y="3963458"/>
                  <a:pt x="3786717" y="3881967"/>
                  <a:pt x="3651250" y="3771900"/>
                </a:cubicBezTo>
                <a:cubicBezTo>
                  <a:pt x="3515783" y="3661833"/>
                  <a:pt x="3200400" y="3384550"/>
                  <a:pt x="3200400" y="3384550"/>
                </a:cubicBezTo>
                <a:lnTo>
                  <a:pt x="2654300" y="2921000"/>
                </a:lnTo>
                <a:cubicBezTo>
                  <a:pt x="2491317" y="2780242"/>
                  <a:pt x="2379133" y="2688167"/>
                  <a:pt x="2222500" y="2540000"/>
                </a:cubicBezTo>
                <a:cubicBezTo>
                  <a:pt x="2065867" y="2391833"/>
                  <a:pt x="1871133" y="2194983"/>
                  <a:pt x="1714500" y="2032000"/>
                </a:cubicBezTo>
                <a:cubicBezTo>
                  <a:pt x="1557867" y="1869017"/>
                  <a:pt x="1424517" y="1722967"/>
                  <a:pt x="1282700" y="1562100"/>
                </a:cubicBezTo>
                <a:cubicBezTo>
                  <a:pt x="1140883" y="1401233"/>
                  <a:pt x="863600" y="1066800"/>
                  <a:pt x="863600" y="1066800"/>
                </a:cubicBezTo>
                <a:cubicBezTo>
                  <a:pt x="732367" y="911225"/>
                  <a:pt x="639233" y="806450"/>
                  <a:pt x="495300" y="628650"/>
                </a:cubicBezTo>
                <a:cubicBezTo>
                  <a:pt x="351367" y="450850"/>
                  <a:pt x="175683" y="225425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3F669527-24FB-E07D-6554-B7BF1D5EA24E}"/>
              </a:ext>
            </a:extLst>
          </p:cNvPr>
          <p:cNvSpPr/>
          <p:nvPr/>
        </p:nvSpPr>
        <p:spPr>
          <a:xfrm>
            <a:off x="1739900" y="1809750"/>
            <a:ext cx="3898900" cy="3822700"/>
          </a:xfrm>
          <a:custGeom>
            <a:avLst/>
            <a:gdLst>
              <a:gd name="connsiteX0" fmla="*/ 3898900 w 3898900"/>
              <a:gd name="connsiteY0" fmla="*/ 3822700 h 3822700"/>
              <a:gd name="connsiteX1" fmla="*/ 3276600 w 3898900"/>
              <a:gd name="connsiteY1" fmla="*/ 3314700 h 3822700"/>
              <a:gd name="connsiteX2" fmla="*/ 2768600 w 3898900"/>
              <a:gd name="connsiteY2" fmla="*/ 2895600 h 3822700"/>
              <a:gd name="connsiteX3" fmla="*/ 2279650 w 3898900"/>
              <a:gd name="connsiteY3" fmla="*/ 2482850 h 3822700"/>
              <a:gd name="connsiteX4" fmla="*/ 1828800 w 3898900"/>
              <a:gd name="connsiteY4" fmla="*/ 2057400 h 3822700"/>
              <a:gd name="connsiteX5" fmla="*/ 1384300 w 3898900"/>
              <a:gd name="connsiteY5" fmla="*/ 1593850 h 3822700"/>
              <a:gd name="connsiteX6" fmla="*/ 958850 w 3898900"/>
              <a:gd name="connsiteY6" fmla="*/ 1149350 h 3822700"/>
              <a:gd name="connsiteX7" fmla="*/ 501650 w 3898900"/>
              <a:gd name="connsiteY7" fmla="*/ 609600 h 3822700"/>
              <a:gd name="connsiteX8" fmla="*/ 0 w 3898900"/>
              <a:gd name="connsiteY8" fmla="*/ 0 h 382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98900" h="3822700">
                <a:moveTo>
                  <a:pt x="3898900" y="3822700"/>
                </a:moveTo>
                <a:lnTo>
                  <a:pt x="3276600" y="3314700"/>
                </a:lnTo>
                <a:lnTo>
                  <a:pt x="2768600" y="2895600"/>
                </a:lnTo>
                <a:cubicBezTo>
                  <a:pt x="2602442" y="2756958"/>
                  <a:pt x="2436283" y="2622550"/>
                  <a:pt x="2279650" y="2482850"/>
                </a:cubicBezTo>
                <a:cubicBezTo>
                  <a:pt x="2123017" y="2343150"/>
                  <a:pt x="1978025" y="2205567"/>
                  <a:pt x="1828800" y="2057400"/>
                </a:cubicBezTo>
                <a:cubicBezTo>
                  <a:pt x="1679575" y="1909233"/>
                  <a:pt x="1384300" y="1593850"/>
                  <a:pt x="1384300" y="1593850"/>
                </a:cubicBezTo>
                <a:cubicBezTo>
                  <a:pt x="1239308" y="1442508"/>
                  <a:pt x="1105958" y="1313392"/>
                  <a:pt x="958850" y="1149350"/>
                </a:cubicBezTo>
                <a:cubicBezTo>
                  <a:pt x="811742" y="985308"/>
                  <a:pt x="661458" y="801158"/>
                  <a:pt x="501650" y="609600"/>
                </a:cubicBezTo>
                <a:cubicBezTo>
                  <a:pt x="341842" y="418042"/>
                  <a:pt x="170921" y="209021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C1EE3F10-A085-DB53-ECC0-7C61D5EEFF1F}"/>
              </a:ext>
            </a:extLst>
          </p:cNvPr>
          <p:cNvSpPr/>
          <p:nvPr/>
        </p:nvSpPr>
        <p:spPr>
          <a:xfrm rot="2933368">
            <a:off x="2000854" y="2617203"/>
            <a:ext cx="164820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r>
              <a:rPr lang="nb-NO" sz="900" dirty="0">
                <a:solidFill>
                  <a:srgbClr val="0070C0"/>
                </a:solidFill>
              </a:rPr>
              <a:t> (kanalisert bilveg)</a:t>
            </a:r>
          </a:p>
        </p:txBody>
      </p:sp>
      <p:sp>
        <p:nvSpPr>
          <p:cNvPr id="19" name="Rektangel 18">
            <a:extLst>
              <a:ext uri="{FF2B5EF4-FFF2-40B4-BE49-F238E27FC236}">
                <a16:creationId xmlns:a16="http://schemas.microsoft.com/office/drawing/2014/main" id="{F63E53C0-34AE-480E-605D-5D71F611D464}"/>
              </a:ext>
            </a:extLst>
          </p:cNvPr>
          <p:cNvSpPr/>
          <p:nvPr/>
        </p:nvSpPr>
        <p:spPr>
          <a:xfrm rot="3091694">
            <a:off x="1692336" y="1898094"/>
            <a:ext cx="61747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</p:spTree>
    <p:extLst>
      <p:ext uri="{BB962C8B-B14F-4D97-AF65-F5344CB8AC3E}">
        <p14:creationId xmlns:p14="http://schemas.microsoft.com/office/powerpoint/2010/main" val="211158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1" y="395653"/>
            <a:ext cx="9348055" cy="509955"/>
          </a:xfrm>
        </p:spPr>
        <p:txBody>
          <a:bodyPr>
            <a:noAutofit/>
          </a:bodyPr>
          <a:lstStyle/>
          <a:p>
            <a:r>
              <a:rPr lang="nb-NO" sz="2400" dirty="0"/>
              <a:t>Veglenker i Samferdsel og andre objekttyper (FKB-Veg 5.0)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1500101" y="1225848"/>
            <a:ext cx="1798472" cy="13234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Enkel 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B050"/>
                </a:solidFill>
              </a:rPr>
              <a:t>Sykkelveg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C000"/>
                </a:solidFill>
              </a:rPr>
              <a:t>Gangveg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7030A0"/>
                </a:solidFill>
              </a:rPr>
              <a:t>Gang- 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Fortau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>
                <a:solidFill>
                  <a:srgbClr val="00B0F0"/>
                </a:solidFill>
              </a:rPr>
              <a:t>Gangfelt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Sti (FKB-TraktorvegSti)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/>
              <a:t>Konnekteringslenke JA</a:t>
            </a:r>
          </a:p>
        </p:txBody>
      </p:sp>
      <p:cxnSp>
        <p:nvCxnSpPr>
          <p:cNvPr id="42" name="Rett linje 41"/>
          <p:cNvCxnSpPr/>
          <p:nvPr/>
        </p:nvCxnSpPr>
        <p:spPr>
          <a:xfrm>
            <a:off x="1578334" y="1351721"/>
            <a:ext cx="32600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Sylinder 42"/>
          <p:cNvSpPr txBox="1"/>
          <p:nvPr/>
        </p:nvSpPr>
        <p:spPr>
          <a:xfrm>
            <a:off x="4775201" y="1225848"/>
            <a:ext cx="1848292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FartsdemperAvgrensning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rgbClr val="92D050"/>
                </a:solidFill>
              </a:rPr>
              <a:t>GangfeltAvgrensning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chemeClr val="accent2"/>
                </a:solidFill>
              </a:rPr>
              <a:t>Vegoppmerking (opsjon)</a:t>
            </a:r>
          </a:p>
        </p:txBody>
      </p:sp>
      <p:cxnSp>
        <p:nvCxnSpPr>
          <p:cNvPr id="44" name="Rett linje 43"/>
          <p:cNvCxnSpPr/>
          <p:nvPr/>
        </p:nvCxnSpPr>
        <p:spPr>
          <a:xfrm>
            <a:off x="4861207" y="1351721"/>
            <a:ext cx="269929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6462508" y="3203205"/>
            <a:ext cx="244980" cy="4487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ihåndsform 47"/>
          <p:cNvSpPr/>
          <p:nvPr/>
        </p:nvSpPr>
        <p:spPr>
          <a:xfrm>
            <a:off x="1452942" y="5150857"/>
            <a:ext cx="5256398" cy="442130"/>
          </a:xfrm>
          <a:custGeom>
            <a:avLst/>
            <a:gdLst>
              <a:gd name="connsiteX0" fmla="*/ 0 w 5256398"/>
              <a:gd name="connsiteY0" fmla="*/ 43833 h 442130"/>
              <a:gd name="connsiteX1" fmla="*/ 729276 w 5256398"/>
              <a:gd name="connsiteY1" fmla="*/ 4564 h 442130"/>
              <a:gd name="connsiteX2" fmla="*/ 1587578 w 5256398"/>
              <a:gd name="connsiteY2" fmla="*/ 4564 h 442130"/>
              <a:gd name="connsiteX3" fmla="*/ 2653443 w 5256398"/>
              <a:gd name="connsiteY3" fmla="*/ 38223 h 442130"/>
              <a:gd name="connsiteX4" fmla="*/ 3921262 w 5256398"/>
              <a:gd name="connsiteY4" fmla="*/ 189688 h 442130"/>
              <a:gd name="connsiteX5" fmla="*/ 4706636 w 5256398"/>
              <a:gd name="connsiteY5" fmla="*/ 329933 h 442130"/>
              <a:gd name="connsiteX6" fmla="*/ 5256398 w 5256398"/>
              <a:gd name="connsiteY6" fmla="*/ 442130 h 44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6398" h="442130">
                <a:moveTo>
                  <a:pt x="0" y="43833"/>
                </a:moveTo>
                <a:cubicBezTo>
                  <a:pt x="232340" y="27471"/>
                  <a:pt x="464680" y="11109"/>
                  <a:pt x="729276" y="4564"/>
                </a:cubicBezTo>
                <a:cubicBezTo>
                  <a:pt x="993872" y="-1981"/>
                  <a:pt x="1266884" y="-1046"/>
                  <a:pt x="1587578" y="4564"/>
                </a:cubicBezTo>
                <a:cubicBezTo>
                  <a:pt x="1908272" y="10174"/>
                  <a:pt x="2264496" y="7369"/>
                  <a:pt x="2653443" y="38223"/>
                </a:cubicBezTo>
                <a:cubicBezTo>
                  <a:pt x="3042390" y="69077"/>
                  <a:pt x="3579063" y="141070"/>
                  <a:pt x="3921262" y="189688"/>
                </a:cubicBezTo>
                <a:cubicBezTo>
                  <a:pt x="4263461" y="238306"/>
                  <a:pt x="4484113" y="287859"/>
                  <a:pt x="4706636" y="329933"/>
                </a:cubicBezTo>
                <a:cubicBezTo>
                  <a:pt x="4929159" y="372007"/>
                  <a:pt x="5092778" y="407068"/>
                  <a:pt x="5256398" y="44213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9" name="Frihåndsform 48"/>
          <p:cNvSpPr/>
          <p:nvPr/>
        </p:nvSpPr>
        <p:spPr>
          <a:xfrm>
            <a:off x="3904432" y="1166842"/>
            <a:ext cx="431956" cy="2086851"/>
          </a:xfrm>
          <a:custGeom>
            <a:avLst/>
            <a:gdLst>
              <a:gd name="connsiteX0" fmla="*/ 431956 w 431956"/>
              <a:gd name="connsiteY0" fmla="*/ 0 h 2086851"/>
              <a:gd name="connsiteX1" fmla="*/ 364638 w 431956"/>
              <a:gd name="connsiteY1" fmla="*/ 420736 h 2086851"/>
              <a:gd name="connsiteX2" fmla="*/ 280491 w 431956"/>
              <a:gd name="connsiteY2" fmla="*/ 880741 h 2086851"/>
              <a:gd name="connsiteX3" fmla="*/ 134635 w 431956"/>
              <a:gd name="connsiteY3" fmla="*/ 1559529 h 2086851"/>
              <a:gd name="connsiteX4" fmla="*/ 0 w 431956"/>
              <a:gd name="connsiteY4" fmla="*/ 2086851 h 208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6" h="2086851">
                <a:moveTo>
                  <a:pt x="431956" y="0"/>
                </a:moveTo>
                <a:cubicBezTo>
                  <a:pt x="410919" y="136973"/>
                  <a:pt x="389882" y="273946"/>
                  <a:pt x="364638" y="420736"/>
                </a:cubicBezTo>
                <a:cubicBezTo>
                  <a:pt x="339394" y="567526"/>
                  <a:pt x="318825" y="690942"/>
                  <a:pt x="280491" y="880741"/>
                </a:cubicBezTo>
                <a:cubicBezTo>
                  <a:pt x="242157" y="1070540"/>
                  <a:pt x="181383" y="1358511"/>
                  <a:pt x="134635" y="1559529"/>
                </a:cubicBezTo>
                <a:cubicBezTo>
                  <a:pt x="87887" y="1760547"/>
                  <a:pt x="43943" y="1923699"/>
                  <a:pt x="0" y="2086851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1" name="Frihåndsform 50"/>
          <p:cNvSpPr/>
          <p:nvPr/>
        </p:nvSpPr>
        <p:spPr>
          <a:xfrm>
            <a:off x="4201752" y="1161232"/>
            <a:ext cx="454395" cy="2159779"/>
          </a:xfrm>
          <a:custGeom>
            <a:avLst/>
            <a:gdLst>
              <a:gd name="connsiteX0" fmla="*/ 454395 w 454395"/>
              <a:gd name="connsiteY0" fmla="*/ 0 h 2159779"/>
              <a:gd name="connsiteX1" fmla="*/ 359028 w 454395"/>
              <a:gd name="connsiteY1" fmla="*/ 566591 h 2159779"/>
              <a:gd name="connsiteX2" fmla="*/ 230003 w 454395"/>
              <a:gd name="connsiteY2" fmla="*/ 1222940 h 2159779"/>
              <a:gd name="connsiteX3" fmla="*/ 106587 w 454395"/>
              <a:gd name="connsiteY3" fmla="*/ 1767092 h 2159779"/>
              <a:gd name="connsiteX4" fmla="*/ 0 w 454395"/>
              <a:gd name="connsiteY4" fmla="*/ 2159779 h 215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395" h="2159779">
                <a:moveTo>
                  <a:pt x="454395" y="0"/>
                </a:moveTo>
                <a:cubicBezTo>
                  <a:pt x="425411" y="181384"/>
                  <a:pt x="396427" y="362768"/>
                  <a:pt x="359028" y="566591"/>
                </a:cubicBezTo>
                <a:cubicBezTo>
                  <a:pt x="321629" y="770414"/>
                  <a:pt x="272076" y="1022857"/>
                  <a:pt x="230003" y="1222940"/>
                </a:cubicBezTo>
                <a:cubicBezTo>
                  <a:pt x="187930" y="1423023"/>
                  <a:pt x="144921" y="1610952"/>
                  <a:pt x="106587" y="1767092"/>
                </a:cubicBezTo>
                <a:cubicBezTo>
                  <a:pt x="68253" y="1923232"/>
                  <a:pt x="34126" y="2041505"/>
                  <a:pt x="0" y="2159779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3" name="Frihåndsform 52"/>
          <p:cNvSpPr/>
          <p:nvPr/>
        </p:nvSpPr>
        <p:spPr>
          <a:xfrm>
            <a:off x="1447333" y="4440815"/>
            <a:ext cx="5262007" cy="428505"/>
          </a:xfrm>
          <a:custGeom>
            <a:avLst/>
            <a:gdLst>
              <a:gd name="connsiteX0" fmla="*/ 0 w 5262007"/>
              <a:gd name="connsiteY0" fmla="*/ 75087 h 428505"/>
              <a:gd name="connsiteX1" fmla="*/ 690007 w 5262007"/>
              <a:gd name="connsiteY1" fmla="*/ 24598 h 428505"/>
              <a:gd name="connsiteX2" fmla="*/ 1357575 w 5262007"/>
              <a:gd name="connsiteY2" fmla="*/ 2159 h 428505"/>
              <a:gd name="connsiteX3" fmla="*/ 2154169 w 5262007"/>
              <a:gd name="connsiteY3" fmla="*/ 2159 h 428505"/>
              <a:gd name="connsiteX4" fmla="*/ 2715150 w 5262007"/>
              <a:gd name="connsiteY4" fmla="*/ 13379 h 428505"/>
              <a:gd name="connsiteX5" fmla="*/ 3651990 w 5262007"/>
              <a:gd name="connsiteY5" fmla="*/ 136795 h 428505"/>
              <a:gd name="connsiteX6" fmla="*/ 4426144 w 5262007"/>
              <a:gd name="connsiteY6" fmla="*/ 260211 h 428505"/>
              <a:gd name="connsiteX7" fmla="*/ 5262007 w 5262007"/>
              <a:gd name="connsiteY7" fmla="*/ 428505 h 42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428505">
                <a:moveTo>
                  <a:pt x="0" y="75087"/>
                </a:moveTo>
                <a:lnTo>
                  <a:pt x="690007" y="24598"/>
                </a:lnTo>
                <a:cubicBezTo>
                  <a:pt x="916270" y="12443"/>
                  <a:pt x="1113548" y="5899"/>
                  <a:pt x="1357575" y="2159"/>
                </a:cubicBezTo>
                <a:cubicBezTo>
                  <a:pt x="1601602" y="-1581"/>
                  <a:pt x="1927907" y="289"/>
                  <a:pt x="2154169" y="2159"/>
                </a:cubicBezTo>
                <a:cubicBezTo>
                  <a:pt x="2380431" y="4029"/>
                  <a:pt x="2465513" y="-9060"/>
                  <a:pt x="2715150" y="13379"/>
                </a:cubicBezTo>
                <a:cubicBezTo>
                  <a:pt x="2964787" y="35818"/>
                  <a:pt x="3366824" y="95656"/>
                  <a:pt x="3651990" y="136795"/>
                </a:cubicBezTo>
                <a:cubicBezTo>
                  <a:pt x="3937156" y="177934"/>
                  <a:pt x="4157808" y="211593"/>
                  <a:pt x="4426144" y="260211"/>
                </a:cubicBezTo>
                <a:cubicBezTo>
                  <a:pt x="4694480" y="308829"/>
                  <a:pt x="4978243" y="368667"/>
                  <a:pt x="5262007" y="428505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4" name="Frihåndsform 53"/>
          <p:cNvSpPr/>
          <p:nvPr/>
        </p:nvSpPr>
        <p:spPr>
          <a:xfrm>
            <a:off x="1447333" y="5788652"/>
            <a:ext cx="5262007" cy="528001"/>
          </a:xfrm>
          <a:custGeom>
            <a:avLst/>
            <a:gdLst>
              <a:gd name="connsiteX0" fmla="*/ 0 w 5262007"/>
              <a:gd name="connsiteY0" fmla="*/ 56776 h 528001"/>
              <a:gd name="connsiteX1" fmla="*/ 695617 w 5262007"/>
              <a:gd name="connsiteY1" fmla="*/ 678 h 528001"/>
              <a:gd name="connsiteX2" fmla="*/ 1593187 w 5262007"/>
              <a:gd name="connsiteY2" fmla="*/ 28727 h 528001"/>
              <a:gd name="connsiteX3" fmla="*/ 2412220 w 5262007"/>
              <a:gd name="connsiteY3" fmla="*/ 73606 h 528001"/>
              <a:gd name="connsiteX4" fmla="*/ 3163936 w 5262007"/>
              <a:gd name="connsiteY4" fmla="*/ 146533 h 528001"/>
              <a:gd name="connsiteX5" fmla="*/ 4218581 w 5262007"/>
              <a:gd name="connsiteY5" fmla="*/ 309218 h 528001"/>
              <a:gd name="connsiteX6" fmla="*/ 4874930 w 5262007"/>
              <a:gd name="connsiteY6" fmla="*/ 432634 h 528001"/>
              <a:gd name="connsiteX7" fmla="*/ 5262007 w 5262007"/>
              <a:gd name="connsiteY7" fmla="*/ 528001 h 52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528001">
                <a:moveTo>
                  <a:pt x="0" y="56776"/>
                </a:moveTo>
                <a:cubicBezTo>
                  <a:pt x="215043" y="31064"/>
                  <a:pt x="430086" y="5353"/>
                  <a:pt x="695617" y="678"/>
                </a:cubicBezTo>
                <a:cubicBezTo>
                  <a:pt x="961148" y="-3997"/>
                  <a:pt x="1307087" y="16572"/>
                  <a:pt x="1593187" y="28727"/>
                </a:cubicBezTo>
                <a:cubicBezTo>
                  <a:pt x="1879287" y="40882"/>
                  <a:pt x="2150429" y="53972"/>
                  <a:pt x="2412220" y="73606"/>
                </a:cubicBezTo>
                <a:cubicBezTo>
                  <a:pt x="2674011" y="93240"/>
                  <a:pt x="2862876" y="107264"/>
                  <a:pt x="3163936" y="146533"/>
                </a:cubicBezTo>
                <a:cubicBezTo>
                  <a:pt x="3464996" y="185802"/>
                  <a:pt x="3933415" y="261535"/>
                  <a:pt x="4218581" y="309218"/>
                </a:cubicBezTo>
                <a:cubicBezTo>
                  <a:pt x="4503747" y="356902"/>
                  <a:pt x="4701026" y="396170"/>
                  <a:pt x="4874930" y="432634"/>
                </a:cubicBezTo>
                <a:cubicBezTo>
                  <a:pt x="5048834" y="469098"/>
                  <a:pt x="5155420" y="498549"/>
                  <a:pt x="5262007" y="528001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5" name="Rett linje 54"/>
          <p:cNvCxnSpPr/>
          <p:nvPr/>
        </p:nvCxnSpPr>
        <p:spPr>
          <a:xfrm>
            <a:off x="1578334" y="1504121"/>
            <a:ext cx="32600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>
            <a:off x="1578334" y="1667740"/>
            <a:ext cx="326003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1578334" y="1820140"/>
            <a:ext cx="32600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1578334" y="1961321"/>
            <a:ext cx="3260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>
            <a:off x="1578334" y="2108111"/>
            <a:ext cx="326003" cy="0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H="1">
            <a:off x="3453392" y="4616879"/>
            <a:ext cx="7865" cy="1071474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1578334" y="2266121"/>
            <a:ext cx="326003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1578334" y="2418521"/>
            <a:ext cx="326003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ihåndsform 63"/>
          <p:cNvSpPr/>
          <p:nvPr/>
        </p:nvSpPr>
        <p:spPr>
          <a:xfrm>
            <a:off x="4335439" y="3543869"/>
            <a:ext cx="1410268" cy="454925"/>
          </a:xfrm>
          <a:custGeom>
            <a:avLst/>
            <a:gdLst>
              <a:gd name="connsiteX0" fmla="*/ 0 w 1410268"/>
              <a:gd name="connsiteY0" fmla="*/ 454925 h 454925"/>
              <a:gd name="connsiteX1" fmla="*/ 454925 w 1410268"/>
              <a:gd name="connsiteY1" fmla="*/ 341194 h 454925"/>
              <a:gd name="connsiteX2" fmla="*/ 773373 w 1410268"/>
              <a:gd name="connsiteY2" fmla="*/ 254758 h 454925"/>
              <a:gd name="connsiteX3" fmla="*/ 1091821 w 1410268"/>
              <a:gd name="connsiteY3" fmla="*/ 136477 h 454925"/>
              <a:gd name="connsiteX4" fmla="*/ 1410268 w 1410268"/>
              <a:gd name="connsiteY4" fmla="*/ 0 h 45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0268" h="454925">
                <a:moveTo>
                  <a:pt x="0" y="454925"/>
                </a:moveTo>
                <a:lnTo>
                  <a:pt x="454925" y="341194"/>
                </a:lnTo>
                <a:cubicBezTo>
                  <a:pt x="583820" y="307833"/>
                  <a:pt x="667224" y="288877"/>
                  <a:pt x="773373" y="254758"/>
                </a:cubicBezTo>
                <a:cubicBezTo>
                  <a:pt x="879522" y="220639"/>
                  <a:pt x="985672" y="178937"/>
                  <a:pt x="1091821" y="136477"/>
                </a:cubicBezTo>
                <a:cubicBezTo>
                  <a:pt x="1197970" y="94017"/>
                  <a:pt x="1304119" y="47008"/>
                  <a:pt x="1410268" y="0"/>
                </a:cubicBezTo>
              </a:path>
            </a:pathLst>
          </a:cu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66" name="Rett linje 65"/>
          <p:cNvCxnSpPr/>
          <p:nvPr/>
        </p:nvCxnSpPr>
        <p:spPr>
          <a:xfrm flipV="1">
            <a:off x="3461256" y="4440815"/>
            <a:ext cx="0" cy="176064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linje 71"/>
          <p:cNvCxnSpPr/>
          <p:nvPr/>
        </p:nvCxnSpPr>
        <p:spPr>
          <a:xfrm flipH="1">
            <a:off x="3444427" y="5688353"/>
            <a:ext cx="8965" cy="14834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>
            <a:stCxn id="64" idx="0"/>
            <a:endCxn id="101" idx="2"/>
          </p:cNvCxnSpPr>
          <p:nvPr/>
        </p:nvCxnSpPr>
        <p:spPr>
          <a:xfrm flipH="1">
            <a:off x="3743325" y="3998794"/>
            <a:ext cx="592114" cy="3504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>
            <a:stCxn id="64" idx="4"/>
          </p:cNvCxnSpPr>
          <p:nvPr/>
        </p:nvCxnSpPr>
        <p:spPr>
          <a:xfrm flipV="1">
            <a:off x="5745707" y="3203205"/>
            <a:ext cx="716801" cy="3406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4861207" y="1504121"/>
            <a:ext cx="269929" cy="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tt linje 77"/>
          <p:cNvCxnSpPr/>
          <p:nvPr/>
        </p:nvCxnSpPr>
        <p:spPr>
          <a:xfrm>
            <a:off x="4861207" y="1664622"/>
            <a:ext cx="269929" cy="0"/>
          </a:xfrm>
          <a:prstGeom prst="line">
            <a:avLst/>
          </a:prstGeom>
          <a:ln w="952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>
            <a:endCxn id="88" idx="0"/>
          </p:cNvCxnSpPr>
          <p:nvPr/>
        </p:nvCxnSpPr>
        <p:spPr>
          <a:xfrm flipH="1">
            <a:off x="2737224" y="4596339"/>
            <a:ext cx="11952" cy="105142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tt linje 81"/>
          <p:cNvCxnSpPr/>
          <p:nvPr/>
        </p:nvCxnSpPr>
        <p:spPr>
          <a:xfrm>
            <a:off x="2746188" y="4596339"/>
            <a:ext cx="1374222" cy="205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/>
          <p:cNvCxnSpPr>
            <a:endCxn id="88" idx="3"/>
          </p:cNvCxnSpPr>
          <p:nvPr/>
        </p:nvCxnSpPr>
        <p:spPr>
          <a:xfrm>
            <a:off x="4120410" y="4616879"/>
            <a:ext cx="3355" cy="111455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rihåndsform 87"/>
          <p:cNvSpPr/>
          <p:nvPr/>
        </p:nvSpPr>
        <p:spPr>
          <a:xfrm>
            <a:off x="2737224" y="5647765"/>
            <a:ext cx="1386541" cy="83670"/>
          </a:xfrm>
          <a:custGeom>
            <a:avLst/>
            <a:gdLst>
              <a:gd name="connsiteX0" fmla="*/ 0 w 1386541"/>
              <a:gd name="connsiteY0" fmla="*/ 0 h 83670"/>
              <a:gd name="connsiteX1" fmla="*/ 657411 w 1386541"/>
              <a:gd name="connsiteY1" fmla="*/ 17929 h 83670"/>
              <a:gd name="connsiteX2" fmla="*/ 1207247 w 1386541"/>
              <a:gd name="connsiteY2" fmla="*/ 59764 h 83670"/>
              <a:gd name="connsiteX3" fmla="*/ 1386541 w 1386541"/>
              <a:gd name="connsiteY3" fmla="*/ 83670 h 8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541" h="83670">
                <a:moveTo>
                  <a:pt x="0" y="0"/>
                </a:moveTo>
                <a:lnTo>
                  <a:pt x="657411" y="17929"/>
                </a:lnTo>
                <a:cubicBezTo>
                  <a:pt x="858619" y="27890"/>
                  <a:pt x="1085725" y="48807"/>
                  <a:pt x="1207247" y="59764"/>
                </a:cubicBezTo>
                <a:cubicBezTo>
                  <a:pt x="1328769" y="70721"/>
                  <a:pt x="1357655" y="77195"/>
                  <a:pt x="1386541" y="8367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5" name="Rektangel 94"/>
          <p:cNvSpPr/>
          <p:nvPr/>
        </p:nvSpPr>
        <p:spPr>
          <a:xfrm rot="166211">
            <a:off x="3287706" y="4612280"/>
            <a:ext cx="347100" cy="1051426"/>
          </a:xfrm>
          <a:prstGeom prst="rect">
            <a:avLst/>
          </a:pr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6" name="Frihåndsform 95"/>
          <p:cNvSpPr/>
          <p:nvPr/>
        </p:nvSpPr>
        <p:spPr>
          <a:xfrm>
            <a:off x="1441450" y="4793028"/>
            <a:ext cx="1308100" cy="39322"/>
          </a:xfrm>
          <a:custGeom>
            <a:avLst/>
            <a:gdLst>
              <a:gd name="connsiteX0" fmla="*/ 0 w 1308100"/>
              <a:gd name="connsiteY0" fmla="*/ 39322 h 39322"/>
              <a:gd name="connsiteX1" fmla="*/ 476250 w 1308100"/>
              <a:gd name="connsiteY1" fmla="*/ 13922 h 39322"/>
              <a:gd name="connsiteX2" fmla="*/ 908050 w 1308100"/>
              <a:gd name="connsiteY2" fmla="*/ 1222 h 39322"/>
              <a:gd name="connsiteX3" fmla="*/ 1308100 w 1308100"/>
              <a:gd name="connsiteY3" fmla="*/ 1222 h 3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8100" h="39322">
                <a:moveTo>
                  <a:pt x="0" y="39322"/>
                </a:moveTo>
                <a:lnTo>
                  <a:pt x="476250" y="13922"/>
                </a:lnTo>
                <a:cubicBezTo>
                  <a:pt x="627592" y="7572"/>
                  <a:pt x="769408" y="3339"/>
                  <a:pt x="908050" y="1222"/>
                </a:cubicBezTo>
                <a:cubicBezTo>
                  <a:pt x="1046692" y="-895"/>
                  <a:pt x="1177396" y="163"/>
                  <a:pt x="1308100" y="1222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7" name="Frihåndsform 96"/>
          <p:cNvSpPr/>
          <p:nvPr/>
        </p:nvSpPr>
        <p:spPr>
          <a:xfrm>
            <a:off x="4121150" y="4806950"/>
            <a:ext cx="2584450" cy="412750"/>
          </a:xfrm>
          <a:custGeom>
            <a:avLst/>
            <a:gdLst>
              <a:gd name="connsiteX0" fmla="*/ 0 w 2584450"/>
              <a:gd name="connsiteY0" fmla="*/ 0 h 412750"/>
              <a:gd name="connsiteX1" fmla="*/ 533400 w 2584450"/>
              <a:gd name="connsiteY1" fmla="*/ 50800 h 412750"/>
              <a:gd name="connsiteX2" fmla="*/ 1174750 w 2584450"/>
              <a:gd name="connsiteY2" fmla="*/ 146050 h 412750"/>
              <a:gd name="connsiteX3" fmla="*/ 1803400 w 2584450"/>
              <a:gd name="connsiteY3" fmla="*/ 247650 h 412750"/>
              <a:gd name="connsiteX4" fmla="*/ 2260600 w 2584450"/>
              <a:gd name="connsiteY4" fmla="*/ 336550 h 412750"/>
              <a:gd name="connsiteX5" fmla="*/ 2584450 w 2584450"/>
              <a:gd name="connsiteY5" fmla="*/ 412750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4450" h="412750">
                <a:moveTo>
                  <a:pt x="0" y="0"/>
                </a:moveTo>
                <a:cubicBezTo>
                  <a:pt x="168804" y="13229"/>
                  <a:pt x="337608" y="26458"/>
                  <a:pt x="533400" y="50800"/>
                </a:cubicBezTo>
                <a:cubicBezTo>
                  <a:pt x="729192" y="75142"/>
                  <a:pt x="1174750" y="146050"/>
                  <a:pt x="1174750" y="146050"/>
                </a:cubicBezTo>
                <a:lnTo>
                  <a:pt x="1803400" y="247650"/>
                </a:lnTo>
                <a:cubicBezTo>
                  <a:pt x="1984375" y="279400"/>
                  <a:pt x="2130425" y="309033"/>
                  <a:pt x="2260600" y="336550"/>
                </a:cubicBezTo>
                <a:cubicBezTo>
                  <a:pt x="2390775" y="364067"/>
                  <a:pt x="2487612" y="388408"/>
                  <a:pt x="2584450" y="4127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8" name="Frihåndsform 97"/>
          <p:cNvSpPr/>
          <p:nvPr/>
        </p:nvSpPr>
        <p:spPr>
          <a:xfrm>
            <a:off x="1441450" y="5478217"/>
            <a:ext cx="1295400" cy="46283"/>
          </a:xfrm>
          <a:custGeom>
            <a:avLst/>
            <a:gdLst>
              <a:gd name="connsiteX0" fmla="*/ 0 w 1295400"/>
              <a:gd name="connsiteY0" fmla="*/ 46283 h 46283"/>
              <a:gd name="connsiteX1" fmla="*/ 469900 w 1295400"/>
              <a:gd name="connsiteY1" fmla="*/ 20883 h 46283"/>
              <a:gd name="connsiteX2" fmla="*/ 908050 w 1295400"/>
              <a:gd name="connsiteY2" fmla="*/ 1833 h 46283"/>
              <a:gd name="connsiteX3" fmla="*/ 1295400 w 1295400"/>
              <a:gd name="connsiteY3" fmla="*/ 1833 h 4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5400" h="46283">
                <a:moveTo>
                  <a:pt x="0" y="46283"/>
                </a:moveTo>
                <a:lnTo>
                  <a:pt x="469900" y="20883"/>
                </a:lnTo>
                <a:lnTo>
                  <a:pt x="908050" y="1833"/>
                </a:lnTo>
                <a:cubicBezTo>
                  <a:pt x="1045633" y="-1342"/>
                  <a:pt x="1170516" y="245"/>
                  <a:pt x="1295400" y="1833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9" name="Frihåndsform 98"/>
          <p:cNvSpPr/>
          <p:nvPr/>
        </p:nvSpPr>
        <p:spPr>
          <a:xfrm>
            <a:off x="4121150" y="5556250"/>
            <a:ext cx="2578100" cy="425450"/>
          </a:xfrm>
          <a:custGeom>
            <a:avLst/>
            <a:gdLst>
              <a:gd name="connsiteX0" fmla="*/ 0 w 2578100"/>
              <a:gd name="connsiteY0" fmla="*/ 0 h 425450"/>
              <a:gd name="connsiteX1" fmla="*/ 488950 w 2578100"/>
              <a:gd name="connsiteY1" fmla="*/ 57150 h 425450"/>
              <a:gd name="connsiteX2" fmla="*/ 1136650 w 2578100"/>
              <a:gd name="connsiteY2" fmla="*/ 146050 h 425450"/>
              <a:gd name="connsiteX3" fmla="*/ 1682750 w 2578100"/>
              <a:gd name="connsiteY3" fmla="*/ 234950 h 425450"/>
              <a:gd name="connsiteX4" fmla="*/ 2108200 w 2578100"/>
              <a:gd name="connsiteY4" fmla="*/ 317500 h 425450"/>
              <a:gd name="connsiteX5" fmla="*/ 2578100 w 2578100"/>
              <a:gd name="connsiteY5" fmla="*/ 42545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8100" h="425450">
                <a:moveTo>
                  <a:pt x="0" y="0"/>
                </a:moveTo>
                <a:lnTo>
                  <a:pt x="488950" y="57150"/>
                </a:lnTo>
                <a:lnTo>
                  <a:pt x="1136650" y="146050"/>
                </a:lnTo>
                <a:cubicBezTo>
                  <a:pt x="1335617" y="175683"/>
                  <a:pt x="1520825" y="206375"/>
                  <a:pt x="1682750" y="234950"/>
                </a:cubicBezTo>
                <a:cubicBezTo>
                  <a:pt x="1844675" y="263525"/>
                  <a:pt x="1958975" y="285750"/>
                  <a:pt x="2108200" y="317500"/>
                </a:cubicBezTo>
                <a:cubicBezTo>
                  <a:pt x="2257425" y="349250"/>
                  <a:pt x="2417762" y="387350"/>
                  <a:pt x="2578100" y="4254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0" name="Frihåndsform 99"/>
          <p:cNvSpPr/>
          <p:nvPr/>
        </p:nvSpPr>
        <p:spPr>
          <a:xfrm>
            <a:off x="4070350" y="1168400"/>
            <a:ext cx="444500" cy="2108200"/>
          </a:xfrm>
          <a:custGeom>
            <a:avLst/>
            <a:gdLst>
              <a:gd name="connsiteX0" fmla="*/ 444500 w 444500"/>
              <a:gd name="connsiteY0" fmla="*/ 0 h 2108200"/>
              <a:gd name="connsiteX1" fmla="*/ 361950 w 444500"/>
              <a:gd name="connsiteY1" fmla="*/ 533400 h 2108200"/>
              <a:gd name="connsiteX2" fmla="*/ 234950 w 444500"/>
              <a:gd name="connsiteY2" fmla="*/ 1143000 h 2108200"/>
              <a:gd name="connsiteX3" fmla="*/ 139700 w 444500"/>
              <a:gd name="connsiteY3" fmla="*/ 1543050 h 2108200"/>
              <a:gd name="connsiteX4" fmla="*/ 0 w 444500"/>
              <a:gd name="connsiteY4" fmla="*/ 2108200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500" h="2108200">
                <a:moveTo>
                  <a:pt x="444500" y="0"/>
                </a:moveTo>
                <a:cubicBezTo>
                  <a:pt x="420687" y="171450"/>
                  <a:pt x="396875" y="342900"/>
                  <a:pt x="361950" y="533400"/>
                </a:cubicBezTo>
                <a:cubicBezTo>
                  <a:pt x="327025" y="723900"/>
                  <a:pt x="271992" y="974725"/>
                  <a:pt x="234950" y="1143000"/>
                </a:cubicBezTo>
                <a:cubicBezTo>
                  <a:pt x="197908" y="1311275"/>
                  <a:pt x="178858" y="1382183"/>
                  <a:pt x="139700" y="1543050"/>
                </a:cubicBezTo>
                <a:cubicBezTo>
                  <a:pt x="100542" y="1703917"/>
                  <a:pt x="50271" y="1906058"/>
                  <a:pt x="0" y="210820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1" name="Frihåndsform 100"/>
          <p:cNvSpPr/>
          <p:nvPr/>
        </p:nvSpPr>
        <p:spPr>
          <a:xfrm>
            <a:off x="3462338" y="3643313"/>
            <a:ext cx="471487" cy="790575"/>
          </a:xfrm>
          <a:custGeom>
            <a:avLst/>
            <a:gdLst>
              <a:gd name="connsiteX0" fmla="*/ 0 w 471487"/>
              <a:gd name="connsiteY0" fmla="*/ 790575 h 790575"/>
              <a:gd name="connsiteX1" fmla="*/ 76200 w 471487"/>
              <a:gd name="connsiteY1" fmla="*/ 585787 h 790575"/>
              <a:gd name="connsiteX2" fmla="*/ 280987 w 471487"/>
              <a:gd name="connsiteY2" fmla="*/ 390525 h 790575"/>
              <a:gd name="connsiteX3" fmla="*/ 471487 w 471487"/>
              <a:gd name="connsiteY3" fmla="*/ 0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487" h="790575">
                <a:moveTo>
                  <a:pt x="0" y="790575"/>
                </a:moveTo>
                <a:cubicBezTo>
                  <a:pt x="14684" y="721518"/>
                  <a:pt x="29369" y="652462"/>
                  <a:pt x="76200" y="585787"/>
                </a:cubicBezTo>
                <a:cubicBezTo>
                  <a:pt x="123031" y="519112"/>
                  <a:pt x="215106" y="488156"/>
                  <a:pt x="280987" y="390525"/>
                </a:cubicBezTo>
                <a:cubicBezTo>
                  <a:pt x="346868" y="292894"/>
                  <a:pt x="409177" y="146447"/>
                  <a:pt x="471487" y="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04" name="Rett linje 103"/>
          <p:cNvCxnSpPr>
            <a:stCxn id="49" idx="4"/>
            <a:endCxn id="101" idx="3"/>
          </p:cNvCxnSpPr>
          <p:nvPr/>
        </p:nvCxnSpPr>
        <p:spPr>
          <a:xfrm>
            <a:off x="3904432" y="3253693"/>
            <a:ext cx="29393" cy="38962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>
            <a:stCxn id="51" idx="4"/>
            <a:endCxn id="101" idx="3"/>
          </p:cNvCxnSpPr>
          <p:nvPr/>
        </p:nvCxnSpPr>
        <p:spPr>
          <a:xfrm flipH="1">
            <a:off x="3933825" y="3321011"/>
            <a:ext cx="267927" cy="322302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3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1500101" y="1225848"/>
            <a:ext cx="1798472" cy="11695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Enkel 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B050"/>
                </a:solidFill>
              </a:rPr>
              <a:t>Sykkelveg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7030A0"/>
                </a:solidFill>
              </a:rPr>
              <a:t>Gang- 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Fortau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>
                <a:solidFill>
                  <a:srgbClr val="00B0F0"/>
                </a:solidFill>
              </a:rPr>
              <a:t>Gangfelt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Sti (FKB-TraktorvegSti)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/>
              <a:t>Konnekteringslenke JA</a:t>
            </a:r>
          </a:p>
        </p:txBody>
      </p:sp>
      <p:cxnSp>
        <p:nvCxnSpPr>
          <p:cNvPr id="42" name="Rett linje 41"/>
          <p:cNvCxnSpPr/>
          <p:nvPr/>
        </p:nvCxnSpPr>
        <p:spPr>
          <a:xfrm>
            <a:off x="1578334" y="1351721"/>
            <a:ext cx="32600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Sylinder 42"/>
          <p:cNvSpPr txBox="1"/>
          <p:nvPr/>
        </p:nvSpPr>
        <p:spPr>
          <a:xfrm>
            <a:off x="4775201" y="1225848"/>
            <a:ext cx="1848292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FartsdemperAvgrensning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rgbClr val="92D050"/>
                </a:solidFill>
              </a:rPr>
              <a:t>GangfeltAvgrensning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chemeClr val="accent2"/>
                </a:solidFill>
              </a:rPr>
              <a:t>Vegoppmerking (opsjon)</a:t>
            </a:r>
          </a:p>
        </p:txBody>
      </p:sp>
      <p:cxnSp>
        <p:nvCxnSpPr>
          <p:cNvPr id="44" name="Rett linje 43"/>
          <p:cNvCxnSpPr/>
          <p:nvPr/>
        </p:nvCxnSpPr>
        <p:spPr>
          <a:xfrm>
            <a:off x="4861207" y="1351721"/>
            <a:ext cx="269929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6462508" y="3203205"/>
            <a:ext cx="244980" cy="4487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ihåndsform 47"/>
          <p:cNvSpPr/>
          <p:nvPr/>
        </p:nvSpPr>
        <p:spPr>
          <a:xfrm>
            <a:off x="1452942" y="5150857"/>
            <a:ext cx="5256398" cy="442130"/>
          </a:xfrm>
          <a:custGeom>
            <a:avLst/>
            <a:gdLst>
              <a:gd name="connsiteX0" fmla="*/ 0 w 5256398"/>
              <a:gd name="connsiteY0" fmla="*/ 43833 h 442130"/>
              <a:gd name="connsiteX1" fmla="*/ 729276 w 5256398"/>
              <a:gd name="connsiteY1" fmla="*/ 4564 h 442130"/>
              <a:gd name="connsiteX2" fmla="*/ 1587578 w 5256398"/>
              <a:gd name="connsiteY2" fmla="*/ 4564 h 442130"/>
              <a:gd name="connsiteX3" fmla="*/ 2653443 w 5256398"/>
              <a:gd name="connsiteY3" fmla="*/ 38223 h 442130"/>
              <a:gd name="connsiteX4" fmla="*/ 3921262 w 5256398"/>
              <a:gd name="connsiteY4" fmla="*/ 189688 h 442130"/>
              <a:gd name="connsiteX5" fmla="*/ 4706636 w 5256398"/>
              <a:gd name="connsiteY5" fmla="*/ 329933 h 442130"/>
              <a:gd name="connsiteX6" fmla="*/ 5256398 w 5256398"/>
              <a:gd name="connsiteY6" fmla="*/ 442130 h 44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6398" h="442130">
                <a:moveTo>
                  <a:pt x="0" y="43833"/>
                </a:moveTo>
                <a:cubicBezTo>
                  <a:pt x="232340" y="27471"/>
                  <a:pt x="464680" y="11109"/>
                  <a:pt x="729276" y="4564"/>
                </a:cubicBezTo>
                <a:cubicBezTo>
                  <a:pt x="993872" y="-1981"/>
                  <a:pt x="1266884" y="-1046"/>
                  <a:pt x="1587578" y="4564"/>
                </a:cubicBezTo>
                <a:cubicBezTo>
                  <a:pt x="1908272" y="10174"/>
                  <a:pt x="2264496" y="7369"/>
                  <a:pt x="2653443" y="38223"/>
                </a:cubicBezTo>
                <a:cubicBezTo>
                  <a:pt x="3042390" y="69077"/>
                  <a:pt x="3579063" y="141070"/>
                  <a:pt x="3921262" y="189688"/>
                </a:cubicBezTo>
                <a:cubicBezTo>
                  <a:pt x="4263461" y="238306"/>
                  <a:pt x="4484113" y="287859"/>
                  <a:pt x="4706636" y="329933"/>
                </a:cubicBezTo>
                <a:cubicBezTo>
                  <a:pt x="4929159" y="372007"/>
                  <a:pt x="5092778" y="407068"/>
                  <a:pt x="5256398" y="44213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9" name="Frihåndsform 48"/>
          <p:cNvSpPr/>
          <p:nvPr/>
        </p:nvSpPr>
        <p:spPr>
          <a:xfrm>
            <a:off x="3904432" y="1166842"/>
            <a:ext cx="431956" cy="2086851"/>
          </a:xfrm>
          <a:custGeom>
            <a:avLst/>
            <a:gdLst>
              <a:gd name="connsiteX0" fmla="*/ 431956 w 431956"/>
              <a:gd name="connsiteY0" fmla="*/ 0 h 2086851"/>
              <a:gd name="connsiteX1" fmla="*/ 364638 w 431956"/>
              <a:gd name="connsiteY1" fmla="*/ 420736 h 2086851"/>
              <a:gd name="connsiteX2" fmla="*/ 280491 w 431956"/>
              <a:gd name="connsiteY2" fmla="*/ 880741 h 2086851"/>
              <a:gd name="connsiteX3" fmla="*/ 134635 w 431956"/>
              <a:gd name="connsiteY3" fmla="*/ 1559529 h 2086851"/>
              <a:gd name="connsiteX4" fmla="*/ 0 w 431956"/>
              <a:gd name="connsiteY4" fmla="*/ 2086851 h 208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6" h="2086851">
                <a:moveTo>
                  <a:pt x="431956" y="0"/>
                </a:moveTo>
                <a:cubicBezTo>
                  <a:pt x="410919" y="136973"/>
                  <a:pt x="389882" y="273946"/>
                  <a:pt x="364638" y="420736"/>
                </a:cubicBezTo>
                <a:cubicBezTo>
                  <a:pt x="339394" y="567526"/>
                  <a:pt x="318825" y="690942"/>
                  <a:pt x="280491" y="880741"/>
                </a:cubicBezTo>
                <a:cubicBezTo>
                  <a:pt x="242157" y="1070540"/>
                  <a:pt x="181383" y="1358511"/>
                  <a:pt x="134635" y="1559529"/>
                </a:cubicBezTo>
                <a:cubicBezTo>
                  <a:pt x="87887" y="1760547"/>
                  <a:pt x="43943" y="1923699"/>
                  <a:pt x="0" y="2086851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1" name="Frihåndsform 50"/>
          <p:cNvSpPr/>
          <p:nvPr/>
        </p:nvSpPr>
        <p:spPr>
          <a:xfrm>
            <a:off x="4201752" y="1161232"/>
            <a:ext cx="454395" cy="2159779"/>
          </a:xfrm>
          <a:custGeom>
            <a:avLst/>
            <a:gdLst>
              <a:gd name="connsiteX0" fmla="*/ 454395 w 454395"/>
              <a:gd name="connsiteY0" fmla="*/ 0 h 2159779"/>
              <a:gd name="connsiteX1" fmla="*/ 359028 w 454395"/>
              <a:gd name="connsiteY1" fmla="*/ 566591 h 2159779"/>
              <a:gd name="connsiteX2" fmla="*/ 230003 w 454395"/>
              <a:gd name="connsiteY2" fmla="*/ 1222940 h 2159779"/>
              <a:gd name="connsiteX3" fmla="*/ 106587 w 454395"/>
              <a:gd name="connsiteY3" fmla="*/ 1767092 h 2159779"/>
              <a:gd name="connsiteX4" fmla="*/ 0 w 454395"/>
              <a:gd name="connsiteY4" fmla="*/ 2159779 h 215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395" h="2159779">
                <a:moveTo>
                  <a:pt x="454395" y="0"/>
                </a:moveTo>
                <a:cubicBezTo>
                  <a:pt x="425411" y="181384"/>
                  <a:pt x="396427" y="362768"/>
                  <a:pt x="359028" y="566591"/>
                </a:cubicBezTo>
                <a:cubicBezTo>
                  <a:pt x="321629" y="770414"/>
                  <a:pt x="272076" y="1022857"/>
                  <a:pt x="230003" y="1222940"/>
                </a:cubicBezTo>
                <a:cubicBezTo>
                  <a:pt x="187930" y="1423023"/>
                  <a:pt x="144921" y="1610952"/>
                  <a:pt x="106587" y="1767092"/>
                </a:cubicBezTo>
                <a:cubicBezTo>
                  <a:pt x="68253" y="1923232"/>
                  <a:pt x="34126" y="2041505"/>
                  <a:pt x="0" y="2159779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3" name="Frihåndsform 52"/>
          <p:cNvSpPr/>
          <p:nvPr/>
        </p:nvSpPr>
        <p:spPr>
          <a:xfrm>
            <a:off x="1447333" y="4440815"/>
            <a:ext cx="5262007" cy="428505"/>
          </a:xfrm>
          <a:custGeom>
            <a:avLst/>
            <a:gdLst>
              <a:gd name="connsiteX0" fmla="*/ 0 w 5262007"/>
              <a:gd name="connsiteY0" fmla="*/ 75087 h 428505"/>
              <a:gd name="connsiteX1" fmla="*/ 690007 w 5262007"/>
              <a:gd name="connsiteY1" fmla="*/ 24598 h 428505"/>
              <a:gd name="connsiteX2" fmla="*/ 1357575 w 5262007"/>
              <a:gd name="connsiteY2" fmla="*/ 2159 h 428505"/>
              <a:gd name="connsiteX3" fmla="*/ 2154169 w 5262007"/>
              <a:gd name="connsiteY3" fmla="*/ 2159 h 428505"/>
              <a:gd name="connsiteX4" fmla="*/ 2715150 w 5262007"/>
              <a:gd name="connsiteY4" fmla="*/ 13379 h 428505"/>
              <a:gd name="connsiteX5" fmla="*/ 3651990 w 5262007"/>
              <a:gd name="connsiteY5" fmla="*/ 136795 h 428505"/>
              <a:gd name="connsiteX6" fmla="*/ 4426144 w 5262007"/>
              <a:gd name="connsiteY6" fmla="*/ 260211 h 428505"/>
              <a:gd name="connsiteX7" fmla="*/ 5262007 w 5262007"/>
              <a:gd name="connsiteY7" fmla="*/ 428505 h 42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428505">
                <a:moveTo>
                  <a:pt x="0" y="75087"/>
                </a:moveTo>
                <a:lnTo>
                  <a:pt x="690007" y="24598"/>
                </a:lnTo>
                <a:cubicBezTo>
                  <a:pt x="916270" y="12443"/>
                  <a:pt x="1113548" y="5899"/>
                  <a:pt x="1357575" y="2159"/>
                </a:cubicBezTo>
                <a:cubicBezTo>
                  <a:pt x="1601602" y="-1581"/>
                  <a:pt x="1927907" y="289"/>
                  <a:pt x="2154169" y="2159"/>
                </a:cubicBezTo>
                <a:cubicBezTo>
                  <a:pt x="2380431" y="4029"/>
                  <a:pt x="2465513" y="-9060"/>
                  <a:pt x="2715150" y="13379"/>
                </a:cubicBezTo>
                <a:cubicBezTo>
                  <a:pt x="2964787" y="35818"/>
                  <a:pt x="3366824" y="95656"/>
                  <a:pt x="3651990" y="136795"/>
                </a:cubicBezTo>
                <a:cubicBezTo>
                  <a:pt x="3937156" y="177934"/>
                  <a:pt x="4157808" y="211593"/>
                  <a:pt x="4426144" y="260211"/>
                </a:cubicBezTo>
                <a:cubicBezTo>
                  <a:pt x="4694480" y="308829"/>
                  <a:pt x="4978243" y="368667"/>
                  <a:pt x="5262007" y="428505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4" name="Frihåndsform 53"/>
          <p:cNvSpPr/>
          <p:nvPr/>
        </p:nvSpPr>
        <p:spPr>
          <a:xfrm>
            <a:off x="1447333" y="5788652"/>
            <a:ext cx="5262007" cy="528001"/>
          </a:xfrm>
          <a:custGeom>
            <a:avLst/>
            <a:gdLst>
              <a:gd name="connsiteX0" fmla="*/ 0 w 5262007"/>
              <a:gd name="connsiteY0" fmla="*/ 56776 h 528001"/>
              <a:gd name="connsiteX1" fmla="*/ 695617 w 5262007"/>
              <a:gd name="connsiteY1" fmla="*/ 678 h 528001"/>
              <a:gd name="connsiteX2" fmla="*/ 1593187 w 5262007"/>
              <a:gd name="connsiteY2" fmla="*/ 28727 h 528001"/>
              <a:gd name="connsiteX3" fmla="*/ 2412220 w 5262007"/>
              <a:gd name="connsiteY3" fmla="*/ 73606 h 528001"/>
              <a:gd name="connsiteX4" fmla="*/ 3163936 w 5262007"/>
              <a:gd name="connsiteY4" fmla="*/ 146533 h 528001"/>
              <a:gd name="connsiteX5" fmla="*/ 4218581 w 5262007"/>
              <a:gd name="connsiteY5" fmla="*/ 309218 h 528001"/>
              <a:gd name="connsiteX6" fmla="*/ 4874930 w 5262007"/>
              <a:gd name="connsiteY6" fmla="*/ 432634 h 528001"/>
              <a:gd name="connsiteX7" fmla="*/ 5262007 w 5262007"/>
              <a:gd name="connsiteY7" fmla="*/ 528001 h 52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528001">
                <a:moveTo>
                  <a:pt x="0" y="56776"/>
                </a:moveTo>
                <a:cubicBezTo>
                  <a:pt x="215043" y="31064"/>
                  <a:pt x="430086" y="5353"/>
                  <a:pt x="695617" y="678"/>
                </a:cubicBezTo>
                <a:cubicBezTo>
                  <a:pt x="961148" y="-3997"/>
                  <a:pt x="1307087" y="16572"/>
                  <a:pt x="1593187" y="28727"/>
                </a:cubicBezTo>
                <a:cubicBezTo>
                  <a:pt x="1879287" y="40882"/>
                  <a:pt x="2150429" y="53972"/>
                  <a:pt x="2412220" y="73606"/>
                </a:cubicBezTo>
                <a:cubicBezTo>
                  <a:pt x="2674011" y="93240"/>
                  <a:pt x="2862876" y="107264"/>
                  <a:pt x="3163936" y="146533"/>
                </a:cubicBezTo>
                <a:cubicBezTo>
                  <a:pt x="3464996" y="185802"/>
                  <a:pt x="3933415" y="261535"/>
                  <a:pt x="4218581" y="309218"/>
                </a:cubicBezTo>
                <a:cubicBezTo>
                  <a:pt x="4503747" y="356902"/>
                  <a:pt x="4701026" y="396170"/>
                  <a:pt x="4874930" y="432634"/>
                </a:cubicBezTo>
                <a:cubicBezTo>
                  <a:pt x="5048834" y="469098"/>
                  <a:pt x="5155420" y="498549"/>
                  <a:pt x="5262007" y="528001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5" name="Rett linje 54"/>
          <p:cNvCxnSpPr/>
          <p:nvPr/>
        </p:nvCxnSpPr>
        <p:spPr>
          <a:xfrm>
            <a:off x="1578334" y="1504121"/>
            <a:ext cx="32600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1578334" y="1664622"/>
            <a:ext cx="32600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1578334" y="1815620"/>
            <a:ext cx="3260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>
            <a:off x="1578334" y="1957385"/>
            <a:ext cx="326003" cy="0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>
            <a:cxnSpLocks/>
            <a:stCxn id="9" idx="4"/>
          </p:cNvCxnSpPr>
          <p:nvPr/>
        </p:nvCxnSpPr>
        <p:spPr>
          <a:xfrm>
            <a:off x="3461657" y="4451420"/>
            <a:ext cx="0" cy="1386672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1578334" y="2120420"/>
            <a:ext cx="326003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1578334" y="2272820"/>
            <a:ext cx="326003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ihåndsform 63"/>
          <p:cNvSpPr/>
          <p:nvPr/>
        </p:nvSpPr>
        <p:spPr>
          <a:xfrm>
            <a:off x="4335439" y="3543869"/>
            <a:ext cx="1410268" cy="454925"/>
          </a:xfrm>
          <a:custGeom>
            <a:avLst/>
            <a:gdLst>
              <a:gd name="connsiteX0" fmla="*/ 0 w 1410268"/>
              <a:gd name="connsiteY0" fmla="*/ 454925 h 454925"/>
              <a:gd name="connsiteX1" fmla="*/ 454925 w 1410268"/>
              <a:gd name="connsiteY1" fmla="*/ 341194 h 454925"/>
              <a:gd name="connsiteX2" fmla="*/ 773373 w 1410268"/>
              <a:gd name="connsiteY2" fmla="*/ 254758 h 454925"/>
              <a:gd name="connsiteX3" fmla="*/ 1091821 w 1410268"/>
              <a:gd name="connsiteY3" fmla="*/ 136477 h 454925"/>
              <a:gd name="connsiteX4" fmla="*/ 1410268 w 1410268"/>
              <a:gd name="connsiteY4" fmla="*/ 0 h 45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0268" h="454925">
                <a:moveTo>
                  <a:pt x="0" y="454925"/>
                </a:moveTo>
                <a:lnTo>
                  <a:pt x="454925" y="341194"/>
                </a:lnTo>
                <a:cubicBezTo>
                  <a:pt x="583820" y="307833"/>
                  <a:pt x="667224" y="288877"/>
                  <a:pt x="773373" y="254758"/>
                </a:cubicBezTo>
                <a:cubicBezTo>
                  <a:pt x="879522" y="220639"/>
                  <a:pt x="985672" y="178937"/>
                  <a:pt x="1091821" y="136477"/>
                </a:cubicBezTo>
                <a:cubicBezTo>
                  <a:pt x="1197970" y="94017"/>
                  <a:pt x="1304119" y="47008"/>
                  <a:pt x="1410268" y="0"/>
                </a:cubicBezTo>
              </a:path>
            </a:pathLst>
          </a:cu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74" name="Rett linje 73"/>
          <p:cNvCxnSpPr>
            <a:cxnSpLocks/>
            <a:stCxn id="64" idx="0"/>
          </p:cNvCxnSpPr>
          <p:nvPr/>
        </p:nvCxnSpPr>
        <p:spPr>
          <a:xfrm flipH="1">
            <a:off x="4009292" y="3998794"/>
            <a:ext cx="326147" cy="657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>
            <a:stCxn id="64" idx="4"/>
          </p:cNvCxnSpPr>
          <p:nvPr/>
        </p:nvCxnSpPr>
        <p:spPr>
          <a:xfrm flipV="1">
            <a:off x="5745707" y="3203205"/>
            <a:ext cx="716801" cy="3406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4861207" y="1504121"/>
            <a:ext cx="269929" cy="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tt linje 77"/>
          <p:cNvCxnSpPr/>
          <p:nvPr/>
        </p:nvCxnSpPr>
        <p:spPr>
          <a:xfrm>
            <a:off x="4861207" y="1664622"/>
            <a:ext cx="269929" cy="0"/>
          </a:xfrm>
          <a:prstGeom prst="line">
            <a:avLst/>
          </a:prstGeom>
          <a:ln w="952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>
            <a:endCxn id="88" idx="0"/>
          </p:cNvCxnSpPr>
          <p:nvPr/>
        </p:nvCxnSpPr>
        <p:spPr>
          <a:xfrm flipH="1">
            <a:off x="2737224" y="4596339"/>
            <a:ext cx="11952" cy="105142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tt linje 81"/>
          <p:cNvCxnSpPr/>
          <p:nvPr/>
        </p:nvCxnSpPr>
        <p:spPr>
          <a:xfrm>
            <a:off x="2746188" y="4596339"/>
            <a:ext cx="1374222" cy="205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/>
          <p:cNvCxnSpPr>
            <a:endCxn id="88" idx="3"/>
          </p:cNvCxnSpPr>
          <p:nvPr/>
        </p:nvCxnSpPr>
        <p:spPr>
          <a:xfrm>
            <a:off x="4120410" y="4616879"/>
            <a:ext cx="3355" cy="111455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rihåndsform 87"/>
          <p:cNvSpPr/>
          <p:nvPr/>
        </p:nvSpPr>
        <p:spPr>
          <a:xfrm>
            <a:off x="2737224" y="5647765"/>
            <a:ext cx="1386541" cy="83670"/>
          </a:xfrm>
          <a:custGeom>
            <a:avLst/>
            <a:gdLst>
              <a:gd name="connsiteX0" fmla="*/ 0 w 1386541"/>
              <a:gd name="connsiteY0" fmla="*/ 0 h 83670"/>
              <a:gd name="connsiteX1" fmla="*/ 657411 w 1386541"/>
              <a:gd name="connsiteY1" fmla="*/ 17929 h 83670"/>
              <a:gd name="connsiteX2" fmla="*/ 1207247 w 1386541"/>
              <a:gd name="connsiteY2" fmla="*/ 59764 h 83670"/>
              <a:gd name="connsiteX3" fmla="*/ 1386541 w 1386541"/>
              <a:gd name="connsiteY3" fmla="*/ 83670 h 8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541" h="83670">
                <a:moveTo>
                  <a:pt x="0" y="0"/>
                </a:moveTo>
                <a:lnTo>
                  <a:pt x="657411" y="17929"/>
                </a:lnTo>
                <a:cubicBezTo>
                  <a:pt x="858619" y="27890"/>
                  <a:pt x="1085725" y="48807"/>
                  <a:pt x="1207247" y="59764"/>
                </a:cubicBezTo>
                <a:cubicBezTo>
                  <a:pt x="1328769" y="70721"/>
                  <a:pt x="1357655" y="77195"/>
                  <a:pt x="1386541" y="8367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5" name="Rektangel 94"/>
          <p:cNvSpPr/>
          <p:nvPr/>
        </p:nvSpPr>
        <p:spPr>
          <a:xfrm rot="166211">
            <a:off x="3287706" y="4612280"/>
            <a:ext cx="347100" cy="1051426"/>
          </a:xfrm>
          <a:prstGeom prst="rect">
            <a:avLst/>
          </a:pr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6" name="Frihåndsform 95"/>
          <p:cNvSpPr/>
          <p:nvPr/>
        </p:nvSpPr>
        <p:spPr>
          <a:xfrm>
            <a:off x="1441450" y="4793028"/>
            <a:ext cx="1308100" cy="39322"/>
          </a:xfrm>
          <a:custGeom>
            <a:avLst/>
            <a:gdLst>
              <a:gd name="connsiteX0" fmla="*/ 0 w 1308100"/>
              <a:gd name="connsiteY0" fmla="*/ 39322 h 39322"/>
              <a:gd name="connsiteX1" fmla="*/ 476250 w 1308100"/>
              <a:gd name="connsiteY1" fmla="*/ 13922 h 39322"/>
              <a:gd name="connsiteX2" fmla="*/ 908050 w 1308100"/>
              <a:gd name="connsiteY2" fmla="*/ 1222 h 39322"/>
              <a:gd name="connsiteX3" fmla="*/ 1308100 w 1308100"/>
              <a:gd name="connsiteY3" fmla="*/ 1222 h 3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8100" h="39322">
                <a:moveTo>
                  <a:pt x="0" y="39322"/>
                </a:moveTo>
                <a:lnTo>
                  <a:pt x="476250" y="13922"/>
                </a:lnTo>
                <a:cubicBezTo>
                  <a:pt x="627592" y="7572"/>
                  <a:pt x="769408" y="3339"/>
                  <a:pt x="908050" y="1222"/>
                </a:cubicBezTo>
                <a:cubicBezTo>
                  <a:pt x="1046692" y="-895"/>
                  <a:pt x="1177396" y="163"/>
                  <a:pt x="1308100" y="1222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7" name="Frihåndsform 96"/>
          <p:cNvSpPr/>
          <p:nvPr/>
        </p:nvSpPr>
        <p:spPr>
          <a:xfrm>
            <a:off x="4121150" y="4806950"/>
            <a:ext cx="2584450" cy="412750"/>
          </a:xfrm>
          <a:custGeom>
            <a:avLst/>
            <a:gdLst>
              <a:gd name="connsiteX0" fmla="*/ 0 w 2584450"/>
              <a:gd name="connsiteY0" fmla="*/ 0 h 412750"/>
              <a:gd name="connsiteX1" fmla="*/ 533400 w 2584450"/>
              <a:gd name="connsiteY1" fmla="*/ 50800 h 412750"/>
              <a:gd name="connsiteX2" fmla="*/ 1174750 w 2584450"/>
              <a:gd name="connsiteY2" fmla="*/ 146050 h 412750"/>
              <a:gd name="connsiteX3" fmla="*/ 1803400 w 2584450"/>
              <a:gd name="connsiteY3" fmla="*/ 247650 h 412750"/>
              <a:gd name="connsiteX4" fmla="*/ 2260600 w 2584450"/>
              <a:gd name="connsiteY4" fmla="*/ 336550 h 412750"/>
              <a:gd name="connsiteX5" fmla="*/ 2584450 w 2584450"/>
              <a:gd name="connsiteY5" fmla="*/ 412750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4450" h="412750">
                <a:moveTo>
                  <a:pt x="0" y="0"/>
                </a:moveTo>
                <a:cubicBezTo>
                  <a:pt x="168804" y="13229"/>
                  <a:pt x="337608" y="26458"/>
                  <a:pt x="533400" y="50800"/>
                </a:cubicBezTo>
                <a:cubicBezTo>
                  <a:pt x="729192" y="75142"/>
                  <a:pt x="1174750" y="146050"/>
                  <a:pt x="1174750" y="146050"/>
                </a:cubicBezTo>
                <a:lnTo>
                  <a:pt x="1803400" y="247650"/>
                </a:lnTo>
                <a:cubicBezTo>
                  <a:pt x="1984375" y="279400"/>
                  <a:pt x="2130425" y="309033"/>
                  <a:pt x="2260600" y="336550"/>
                </a:cubicBezTo>
                <a:cubicBezTo>
                  <a:pt x="2390775" y="364067"/>
                  <a:pt x="2487612" y="388408"/>
                  <a:pt x="2584450" y="4127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8" name="Frihåndsform 97"/>
          <p:cNvSpPr/>
          <p:nvPr/>
        </p:nvSpPr>
        <p:spPr>
          <a:xfrm>
            <a:off x="1441450" y="5478217"/>
            <a:ext cx="1295400" cy="46283"/>
          </a:xfrm>
          <a:custGeom>
            <a:avLst/>
            <a:gdLst>
              <a:gd name="connsiteX0" fmla="*/ 0 w 1295400"/>
              <a:gd name="connsiteY0" fmla="*/ 46283 h 46283"/>
              <a:gd name="connsiteX1" fmla="*/ 469900 w 1295400"/>
              <a:gd name="connsiteY1" fmla="*/ 20883 h 46283"/>
              <a:gd name="connsiteX2" fmla="*/ 908050 w 1295400"/>
              <a:gd name="connsiteY2" fmla="*/ 1833 h 46283"/>
              <a:gd name="connsiteX3" fmla="*/ 1295400 w 1295400"/>
              <a:gd name="connsiteY3" fmla="*/ 1833 h 4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5400" h="46283">
                <a:moveTo>
                  <a:pt x="0" y="46283"/>
                </a:moveTo>
                <a:lnTo>
                  <a:pt x="469900" y="20883"/>
                </a:lnTo>
                <a:lnTo>
                  <a:pt x="908050" y="1833"/>
                </a:lnTo>
                <a:cubicBezTo>
                  <a:pt x="1045633" y="-1342"/>
                  <a:pt x="1170516" y="245"/>
                  <a:pt x="1295400" y="1833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9" name="Frihåndsform 98"/>
          <p:cNvSpPr/>
          <p:nvPr/>
        </p:nvSpPr>
        <p:spPr>
          <a:xfrm>
            <a:off x="4121150" y="5556250"/>
            <a:ext cx="2578100" cy="425450"/>
          </a:xfrm>
          <a:custGeom>
            <a:avLst/>
            <a:gdLst>
              <a:gd name="connsiteX0" fmla="*/ 0 w 2578100"/>
              <a:gd name="connsiteY0" fmla="*/ 0 h 425450"/>
              <a:gd name="connsiteX1" fmla="*/ 488950 w 2578100"/>
              <a:gd name="connsiteY1" fmla="*/ 57150 h 425450"/>
              <a:gd name="connsiteX2" fmla="*/ 1136650 w 2578100"/>
              <a:gd name="connsiteY2" fmla="*/ 146050 h 425450"/>
              <a:gd name="connsiteX3" fmla="*/ 1682750 w 2578100"/>
              <a:gd name="connsiteY3" fmla="*/ 234950 h 425450"/>
              <a:gd name="connsiteX4" fmla="*/ 2108200 w 2578100"/>
              <a:gd name="connsiteY4" fmla="*/ 317500 h 425450"/>
              <a:gd name="connsiteX5" fmla="*/ 2578100 w 2578100"/>
              <a:gd name="connsiteY5" fmla="*/ 42545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8100" h="425450">
                <a:moveTo>
                  <a:pt x="0" y="0"/>
                </a:moveTo>
                <a:lnTo>
                  <a:pt x="488950" y="57150"/>
                </a:lnTo>
                <a:lnTo>
                  <a:pt x="1136650" y="146050"/>
                </a:lnTo>
                <a:cubicBezTo>
                  <a:pt x="1335617" y="175683"/>
                  <a:pt x="1520825" y="206375"/>
                  <a:pt x="1682750" y="234950"/>
                </a:cubicBezTo>
                <a:cubicBezTo>
                  <a:pt x="1844675" y="263525"/>
                  <a:pt x="1958975" y="285750"/>
                  <a:pt x="2108200" y="317500"/>
                </a:cubicBezTo>
                <a:cubicBezTo>
                  <a:pt x="2257425" y="349250"/>
                  <a:pt x="2417762" y="387350"/>
                  <a:pt x="2578100" y="4254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0" name="Frihåndsform 99"/>
          <p:cNvSpPr/>
          <p:nvPr/>
        </p:nvSpPr>
        <p:spPr>
          <a:xfrm>
            <a:off x="4070350" y="1168400"/>
            <a:ext cx="444500" cy="2108200"/>
          </a:xfrm>
          <a:custGeom>
            <a:avLst/>
            <a:gdLst>
              <a:gd name="connsiteX0" fmla="*/ 444500 w 444500"/>
              <a:gd name="connsiteY0" fmla="*/ 0 h 2108200"/>
              <a:gd name="connsiteX1" fmla="*/ 361950 w 444500"/>
              <a:gd name="connsiteY1" fmla="*/ 533400 h 2108200"/>
              <a:gd name="connsiteX2" fmla="*/ 234950 w 444500"/>
              <a:gd name="connsiteY2" fmla="*/ 1143000 h 2108200"/>
              <a:gd name="connsiteX3" fmla="*/ 139700 w 444500"/>
              <a:gd name="connsiteY3" fmla="*/ 1543050 h 2108200"/>
              <a:gd name="connsiteX4" fmla="*/ 0 w 444500"/>
              <a:gd name="connsiteY4" fmla="*/ 2108200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500" h="2108200">
                <a:moveTo>
                  <a:pt x="444500" y="0"/>
                </a:moveTo>
                <a:cubicBezTo>
                  <a:pt x="420687" y="171450"/>
                  <a:pt x="396875" y="342900"/>
                  <a:pt x="361950" y="533400"/>
                </a:cubicBezTo>
                <a:cubicBezTo>
                  <a:pt x="327025" y="723900"/>
                  <a:pt x="271992" y="974725"/>
                  <a:pt x="234950" y="1143000"/>
                </a:cubicBezTo>
                <a:cubicBezTo>
                  <a:pt x="197908" y="1311275"/>
                  <a:pt x="178858" y="1382183"/>
                  <a:pt x="139700" y="1543050"/>
                </a:cubicBezTo>
                <a:cubicBezTo>
                  <a:pt x="100542" y="1703917"/>
                  <a:pt x="50271" y="1906058"/>
                  <a:pt x="0" y="210820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07" name="Rett linje 106"/>
          <p:cNvCxnSpPr>
            <a:cxnSpLocks/>
            <a:stCxn id="51" idx="4"/>
          </p:cNvCxnSpPr>
          <p:nvPr/>
        </p:nvCxnSpPr>
        <p:spPr>
          <a:xfrm flipH="1">
            <a:off x="3904432" y="3321011"/>
            <a:ext cx="297320" cy="1119804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ihåndsform: figur 8">
            <a:extLst>
              <a:ext uri="{FF2B5EF4-FFF2-40B4-BE49-F238E27FC236}">
                <a16:creationId xmlns:a16="http://schemas.microsoft.com/office/drawing/2014/main" id="{3C327187-C681-42FB-8DE2-6BC634EF66D7}"/>
              </a:ext>
            </a:extLst>
          </p:cNvPr>
          <p:cNvSpPr/>
          <p:nvPr/>
        </p:nvSpPr>
        <p:spPr>
          <a:xfrm>
            <a:off x="3461657" y="3255215"/>
            <a:ext cx="440923" cy="1196205"/>
          </a:xfrm>
          <a:custGeom>
            <a:avLst/>
            <a:gdLst>
              <a:gd name="connsiteX0" fmla="*/ 411983 w 411983"/>
              <a:gd name="connsiteY0" fmla="*/ 0 h 1085222"/>
              <a:gd name="connsiteX1" fmla="*/ 261257 w 411983"/>
              <a:gd name="connsiteY1" fmla="*/ 447151 h 1085222"/>
              <a:gd name="connsiteX2" fmla="*/ 130629 w 411983"/>
              <a:gd name="connsiteY2" fmla="*/ 713433 h 1085222"/>
              <a:gd name="connsiteX3" fmla="*/ 35169 w 411983"/>
              <a:gd name="connsiteY3" fmla="*/ 929472 h 1085222"/>
              <a:gd name="connsiteX4" fmla="*/ 0 w 411983"/>
              <a:gd name="connsiteY4" fmla="*/ 1085222 h 108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983" h="1085222">
                <a:moveTo>
                  <a:pt x="411983" y="0"/>
                </a:moveTo>
                <a:cubicBezTo>
                  <a:pt x="360066" y="164123"/>
                  <a:pt x="308149" y="328246"/>
                  <a:pt x="261257" y="447151"/>
                </a:cubicBezTo>
                <a:cubicBezTo>
                  <a:pt x="214365" y="566056"/>
                  <a:pt x="168310" y="633046"/>
                  <a:pt x="130629" y="713433"/>
                </a:cubicBezTo>
                <a:cubicBezTo>
                  <a:pt x="92948" y="793820"/>
                  <a:pt x="56941" y="867507"/>
                  <a:pt x="35169" y="929472"/>
                </a:cubicBezTo>
                <a:cubicBezTo>
                  <a:pt x="13397" y="991437"/>
                  <a:pt x="6698" y="1038329"/>
                  <a:pt x="0" y="1085222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2" name="Tittel 1">
            <a:extLst>
              <a:ext uri="{FF2B5EF4-FFF2-40B4-BE49-F238E27FC236}">
                <a16:creationId xmlns:a16="http://schemas.microsoft.com/office/drawing/2014/main" id="{E56F87B9-DAFF-49C2-A52A-9E5B7686F8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1972" y="102339"/>
            <a:ext cx="9348055" cy="708020"/>
          </a:xfrm>
        </p:spPr>
        <p:txBody>
          <a:bodyPr>
            <a:noAutofit/>
          </a:bodyPr>
          <a:lstStyle/>
          <a:p>
            <a:r>
              <a:rPr lang="nb-NO" sz="2400" b="1" dirty="0">
                <a:solidFill>
                  <a:srgbClr val="FF0000"/>
                </a:solidFill>
              </a:rPr>
              <a:t>VEDLEGG NYTT BILDE – FIGUR 16: </a:t>
            </a:r>
            <a:r>
              <a:rPr lang="nb-NO" sz="2400" dirty="0" err="1"/>
              <a:t>Veglenker</a:t>
            </a:r>
            <a:r>
              <a:rPr lang="nb-NO" sz="2400" dirty="0"/>
              <a:t> i Samferdsel og andre objekttyper (FKB-Veg 5.0)</a:t>
            </a:r>
          </a:p>
        </p:txBody>
      </p:sp>
    </p:spTree>
    <p:extLst>
      <p:ext uri="{BB962C8B-B14F-4D97-AF65-F5344CB8AC3E}">
        <p14:creationId xmlns:p14="http://schemas.microsoft.com/office/powerpoint/2010/main" val="408746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199" y="271268"/>
            <a:ext cx="10515600" cy="1325563"/>
          </a:xfrm>
        </p:spPr>
        <p:txBody>
          <a:bodyPr/>
          <a:lstStyle/>
          <a:p>
            <a:r>
              <a:rPr lang="nb-NO" dirty="0"/>
              <a:t>Generelle skisser – objekttyper m opsjoner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00" y="2088214"/>
            <a:ext cx="10002399" cy="402995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 rot="16200000">
            <a:off x="1154775" y="3411732"/>
            <a:ext cx="19133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/>
              <a:t>VeggrøftÅpen (FKB-Vann)</a:t>
            </a:r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3230157" y="3278394"/>
            <a:ext cx="16466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/>
              <a:t>Veglenke (Elveg)</a:t>
            </a:r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457200" y="3327627"/>
            <a:ext cx="2449486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>
                <a:solidFill>
                  <a:schemeClr val="bg1"/>
                </a:solidFill>
              </a:rPr>
              <a:t>VeggrøftÅpen (F</a:t>
            </a:r>
          </a:p>
          <a:p>
            <a:r>
              <a:rPr lang="nb-NO" sz="1100" b="1" dirty="0">
                <a:solidFill>
                  <a:schemeClr val="bg1"/>
                </a:solidFill>
              </a:rPr>
              <a:t>KB-Vann)</a:t>
            </a: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528595" y="3406009"/>
            <a:ext cx="2932546" cy="600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>
                <a:solidFill>
                  <a:schemeClr val="bg1"/>
                </a:solidFill>
              </a:rPr>
              <a:t>VeggrøftÅpen (FKB-</a:t>
            </a:r>
          </a:p>
          <a:p>
            <a:r>
              <a:rPr lang="nb-NO" sz="1100" b="1" dirty="0">
                <a:solidFill>
                  <a:schemeClr val="bg1"/>
                </a:solidFill>
              </a:rPr>
              <a:t>ssssVa</a:t>
            </a:r>
          </a:p>
          <a:p>
            <a:r>
              <a:rPr lang="nb-NO" sz="1100" b="1" dirty="0">
                <a:solidFill>
                  <a:schemeClr val="bg1"/>
                </a:solidFill>
              </a:rPr>
              <a:t>fffnn)</a:t>
            </a: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7130740" y="3278395"/>
            <a:ext cx="16466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/>
              <a:t>Veglenke (Elveg)</a:t>
            </a:r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8195714" y="2992652"/>
            <a:ext cx="215200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/>
              <a:t>Vegdekkekant og Vegskulderkant (lik geometri i grunnriss og høyde)</a:t>
            </a:r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9017212" y="3261863"/>
            <a:ext cx="16466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/>
              <a:t>Veglenke (Elveg)</a:t>
            </a:r>
          </a:p>
          <a:p>
            <a:r>
              <a:rPr lang="nb-NO" sz="1200" b="1" dirty="0"/>
              <a:t> </a:t>
            </a:r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9593789" y="3186955"/>
            <a:ext cx="18295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/>
              <a:t>Vegdekkekant                        </a:t>
            </a:r>
          </a:p>
        </p:txBody>
      </p:sp>
      <p:cxnSp>
        <p:nvCxnSpPr>
          <p:cNvPr id="17" name="Rett linje 16"/>
          <p:cNvCxnSpPr/>
          <p:nvPr/>
        </p:nvCxnSpPr>
        <p:spPr>
          <a:xfrm>
            <a:off x="1421829" y="4710546"/>
            <a:ext cx="258618" cy="66504"/>
          </a:xfrm>
          <a:prstGeom prst="line">
            <a:avLst/>
          </a:prstGeom>
          <a:ln w="85725">
            <a:solidFill>
              <a:srgbClr val="CC9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495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1500101" y="1225848"/>
            <a:ext cx="1798472" cy="10156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Enkel 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B050"/>
                </a:solidFill>
              </a:rPr>
              <a:t>Sykkelveg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Fortau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>
                <a:solidFill>
                  <a:srgbClr val="00B0F0"/>
                </a:solidFill>
              </a:rPr>
              <a:t>Gangfelt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>
                <a:solidFill>
                  <a:schemeClr val="accent4">
                    <a:lumMod val="50000"/>
                  </a:schemeClr>
                </a:solidFill>
              </a:rPr>
              <a:t>Sti (FKB-TraktorvegSti)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/>
              <a:t>Konnekteringslenke JA</a:t>
            </a:r>
          </a:p>
        </p:txBody>
      </p:sp>
      <p:cxnSp>
        <p:nvCxnSpPr>
          <p:cNvPr id="42" name="Rett linje 41"/>
          <p:cNvCxnSpPr/>
          <p:nvPr/>
        </p:nvCxnSpPr>
        <p:spPr>
          <a:xfrm>
            <a:off x="1578334" y="1351721"/>
            <a:ext cx="32600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Sylinder 42"/>
          <p:cNvSpPr txBox="1"/>
          <p:nvPr/>
        </p:nvSpPr>
        <p:spPr>
          <a:xfrm>
            <a:off x="4775201" y="1225848"/>
            <a:ext cx="1848292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FartsdemperAvgrensning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rgbClr val="92D050"/>
                </a:solidFill>
              </a:rPr>
              <a:t>GangfeltAvgrensning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chemeClr val="accent2"/>
                </a:solidFill>
              </a:rPr>
              <a:t>Vegoppmerking (opsjon)</a:t>
            </a:r>
          </a:p>
        </p:txBody>
      </p:sp>
      <p:cxnSp>
        <p:nvCxnSpPr>
          <p:cNvPr id="44" name="Rett linje 43"/>
          <p:cNvCxnSpPr/>
          <p:nvPr/>
        </p:nvCxnSpPr>
        <p:spPr>
          <a:xfrm>
            <a:off x="4861207" y="1351721"/>
            <a:ext cx="269929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6462508" y="3203205"/>
            <a:ext cx="244980" cy="4487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ihåndsform 47"/>
          <p:cNvSpPr/>
          <p:nvPr/>
        </p:nvSpPr>
        <p:spPr>
          <a:xfrm>
            <a:off x="1452942" y="5150857"/>
            <a:ext cx="5256398" cy="442130"/>
          </a:xfrm>
          <a:custGeom>
            <a:avLst/>
            <a:gdLst>
              <a:gd name="connsiteX0" fmla="*/ 0 w 5256398"/>
              <a:gd name="connsiteY0" fmla="*/ 43833 h 442130"/>
              <a:gd name="connsiteX1" fmla="*/ 729276 w 5256398"/>
              <a:gd name="connsiteY1" fmla="*/ 4564 h 442130"/>
              <a:gd name="connsiteX2" fmla="*/ 1587578 w 5256398"/>
              <a:gd name="connsiteY2" fmla="*/ 4564 h 442130"/>
              <a:gd name="connsiteX3" fmla="*/ 2653443 w 5256398"/>
              <a:gd name="connsiteY3" fmla="*/ 38223 h 442130"/>
              <a:gd name="connsiteX4" fmla="*/ 3921262 w 5256398"/>
              <a:gd name="connsiteY4" fmla="*/ 189688 h 442130"/>
              <a:gd name="connsiteX5" fmla="*/ 4706636 w 5256398"/>
              <a:gd name="connsiteY5" fmla="*/ 329933 h 442130"/>
              <a:gd name="connsiteX6" fmla="*/ 5256398 w 5256398"/>
              <a:gd name="connsiteY6" fmla="*/ 442130 h 44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6398" h="442130">
                <a:moveTo>
                  <a:pt x="0" y="43833"/>
                </a:moveTo>
                <a:cubicBezTo>
                  <a:pt x="232340" y="27471"/>
                  <a:pt x="464680" y="11109"/>
                  <a:pt x="729276" y="4564"/>
                </a:cubicBezTo>
                <a:cubicBezTo>
                  <a:pt x="993872" y="-1981"/>
                  <a:pt x="1266884" y="-1046"/>
                  <a:pt x="1587578" y="4564"/>
                </a:cubicBezTo>
                <a:cubicBezTo>
                  <a:pt x="1908272" y="10174"/>
                  <a:pt x="2264496" y="7369"/>
                  <a:pt x="2653443" y="38223"/>
                </a:cubicBezTo>
                <a:cubicBezTo>
                  <a:pt x="3042390" y="69077"/>
                  <a:pt x="3579063" y="141070"/>
                  <a:pt x="3921262" y="189688"/>
                </a:cubicBezTo>
                <a:cubicBezTo>
                  <a:pt x="4263461" y="238306"/>
                  <a:pt x="4484113" y="287859"/>
                  <a:pt x="4706636" y="329933"/>
                </a:cubicBezTo>
                <a:cubicBezTo>
                  <a:pt x="4929159" y="372007"/>
                  <a:pt x="5092778" y="407068"/>
                  <a:pt x="5256398" y="44213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9" name="Frihåndsform 48"/>
          <p:cNvSpPr/>
          <p:nvPr/>
        </p:nvSpPr>
        <p:spPr>
          <a:xfrm>
            <a:off x="3904432" y="1166842"/>
            <a:ext cx="431956" cy="2086851"/>
          </a:xfrm>
          <a:custGeom>
            <a:avLst/>
            <a:gdLst>
              <a:gd name="connsiteX0" fmla="*/ 431956 w 431956"/>
              <a:gd name="connsiteY0" fmla="*/ 0 h 2086851"/>
              <a:gd name="connsiteX1" fmla="*/ 364638 w 431956"/>
              <a:gd name="connsiteY1" fmla="*/ 420736 h 2086851"/>
              <a:gd name="connsiteX2" fmla="*/ 280491 w 431956"/>
              <a:gd name="connsiteY2" fmla="*/ 880741 h 2086851"/>
              <a:gd name="connsiteX3" fmla="*/ 134635 w 431956"/>
              <a:gd name="connsiteY3" fmla="*/ 1559529 h 2086851"/>
              <a:gd name="connsiteX4" fmla="*/ 0 w 431956"/>
              <a:gd name="connsiteY4" fmla="*/ 2086851 h 208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6" h="2086851">
                <a:moveTo>
                  <a:pt x="431956" y="0"/>
                </a:moveTo>
                <a:cubicBezTo>
                  <a:pt x="410919" y="136973"/>
                  <a:pt x="389882" y="273946"/>
                  <a:pt x="364638" y="420736"/>
                </a:cubicBezTo>
                <a:cubicBezTo>
                  <a:pt x="339394" y="567526"/>
                  <a:pt x="318825" y="690942"/>
                  <a:pt x="280491" y="880741"/>
                </a:cubicBezTo>
                <a:cubicBezTo>
                  <a:pt x="242157" y="1070540"/>
                  <a:pt x="181383" y="1358511"/>
                  <a:pt x="134635" y="1559529"/>
                </a:cubicBezTo>
                <a:cubicBezTo>
                  <a:pt x="87887" y="1760547"/>
                  <a:pt x="43943" y="1923699"/>
                  <a:pt x="0" y="2086851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1" name="Frihåndsform 50"/>
          <p:cNvSpPr/>
          <p:nvPr/>
        </p:nvSpPr>
        <p:spPr>
          <a:xfrm>
            <a:off x="4201752" y="1161232"/>
            <a:ext cx="454395" cy="2159779"/>
          </a:xfrm>
          <a:custGeom>
            <a:avLst/>
            <a:gdLst>
              <a:gd name="connsiteX0" fmla="*/ 454395 w 454395"/>
              <a:gd name="connsiteY0" fmla="*/ 0 h 2159779"/>
              <a:gd name="connsiteX1" fmla="*/ 359028 w 454395"/>
              <a:gd name="connsiteY1" fmla="*/ 566591 h 2159779"/>
              <a:gd name="connsiteX2" fmla="*/ 230003 w 454395"/>
              <a:gd name="connsiteY2" fmla="*/ 1222940 h 2159779"/>
              <a:gd name="connsiteX3" fmla="*/ 106587 w 454395"/>
              <a:gd name="connsiteY3" fmla="*/ 1767092 h 2159779"/>
              <a:gd name="connsiteX4" fmla="*/ 0 w 454395"/>
              <a:gd name="connsiteY4" fmla="*/ 2159779 h 215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395" h="2159779">
                <a:moveTo>
                  <a:pt x="454395" y="0"/>
                </a:moveTo>
                <a:cubicBezTo>
                  <a:pt x="425411" y="181384"/>
                  <a:pt x="396427" y="362768"/>
                  <a:pt x="359028" y="566591"/>
                </a:cubicBezTo>
                <a:cubicBezTo>
                  <a:pt x="321629" y="770414"/>
                  <a:pt x="272076" y="1022857"/>
                  <a:pt x="230003" y="1222940"/>
                </a:cubicBezTo>
                <a:cubicBezTo>
                  <a:pt x="187930" y="1423023"/>
                  <a:pt x="144921" y="1610952"/>
                  <a:pt x="106587" y="1767092"/>
                </a:cubicBezTo>
                <a:cubicBezTo>
                  <a:pt x="68253" y="1923232"/>
                  <a:pt x="34126" y="2041505"/>
                  <a:pt x="0" y="2159779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3" name="Frihåndsform 52"/>
          <p:cNvSpPr/>
          <p:nvPr/>
        </p:nvSpPr>
        <p:spPr>
          <a:xfrm>
            <a:off x="1447333" y="4440815"/>
            <a:ext cx="5262007" cy="428505"/>
          </a:xfrm>
          <a:custGeom>
            <a:avLst/>
            <a:gdLst>
              <a:gd name="connsiteX0" fmla="*/ 0 w 5262007"/>
              <a:gd name="connsiteY0" fmla="*/ 75087 h 428505"/>
              <a:gd name="connsiteX1" fmla="*/ 690007 w 5262007"/>
              <a:gd name="connsiteY1" fmla="*/ 24598 h 428505"/>
              <a:gd name="connsiteX2" fmla="*/ 1357575 w 5262007"/>
              <a:gd name="connsiteY2" fmla="*/ 2159 h 428505"/>
              <a:gd name="connsiteX3" fmla="*/ 2154169 w 5262007"/>
              <a:gd name="connsiteY3" fmla="*/ 2159 h 428505"/>
              <a:gd name="connsiteX4" fmla="*/ 2715150 w 5262007"/>
              <a:gd name="connsiteY4" fmla="*/ 13379 h 428505"/>
              <a:gd name="connsiteX5" fmla="*/ 3651990 w 5262007"/>
              <a:gd name="connsiteY5" fmla="*/ 136795 h 428505"/>
              <a:gd name="connsiteX6" fmla="*/ 4426144 w 5262007"/>
              <a:gd name="connsiteY6" fmla="*/ 260211 h 428505"/>
              <a:gd name="connsiteX7" fmla="*/ 5262007 w 5262007"/>
              <a:gd name="connsiteY7" fmla="*/ 428505 h 42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428505">
                <a:moveTo>
                  <a:pt x="0" y="75087"/>
                </a:moveTo>
                <a:lnTo>
                  <a:pt x="690007" y="24598"/>
                </a:lnTo>
                <a:cubicBezTo>
                  <a:pt x="916270" y="12443"/>
                  <a:pt x="1113548" y="5899"/>
                  <a:pt x="1357575" y="2159"/>
                </a:cubicBezTo>
                <a:cubicBezTo>
                  <a:pt x="1601602" y="-1581"/>
                  <a:pt x="1927907" y="289"/>
                  <a:pt x="2154169" y="2159"/>
                </a:cubicBezTo>
                <a:cubicBezTo>
                  <a:pt x="2380431" y="4029"/>
                  <a:pt x="2465513" y="-9060"/>
                  <a:pt x="2715150" y="13379"/>
                </a:cubicBezTo>
                <a:cubicBezTo>
                  <a:pt x="2964787" y="35818"/>
                  <a:pt x="3366824" y="95656"/>
                  <a:pt x="3651990" y="136795"/>
                </a:cubicBezTo>
                <a:cubicBezTo>
                  <a:pt x="3937156" y="177934"/>
                  <a:pt x="4157808" y="211593"/>
                  <a:pt x="4426144" y="260211"/>
                </a:cubicBezTo>
                <a:cubicBezTo>
                  <a:pt x="4694480" y="308829"/>
                  <a:pt x="4978243" y="368667"/>
                  <a:pt x="5262007" y="428505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4" name="Frihåndsform 53"/>
          <p:cNvSpPr/>
          <p:nvPr/>
        </p:nvSpPr>
        <p:spPr>
          <a:xfrm>
            <a:off x="1447333" y="5788652"/>
            <a:ext cx="5262007" cy="528001"/>
          </a:xfrm>
          <a:custGeom>
            <a:avLst/>
            <a:gdLst>
              <a:gd name="connsiteX0" fmla="*/ 0 w 5262007"/>
              <a:gd name="connsiteY0" fmla="*/ 56776 h 528001"/>
              <a:gd name="connsiteX1" fmla="*/ 695617 w 5262007"/>
              <a:gd name="connsiteY1" fmla="*/ 678 h 528001"/>
              <a:gd name="connsiteX2" fmla="*/ 1593187 w 5262007"/>
              <a:gd name="connsiteY2" fmla="*/ 28727 h 528001"/>
              <a:gd name="connsiteX3" fmla="*/ 2412220 w 5262007"/>
              <a:gd name="connsiteY3" fmla="*/ 73606 h 528001"/>
              <a:gd name="connsiteX4" fmla="*/ 3163936 w 5262007"/>
              <a:gd name="connsiteY4" fmla="*/ 146533 h 528001"/>
              <a:gd name="connsiteX5" fmla="*/ 4218581 w 5262007"/>
              <a:gd name="connsiteY5" fmla="*/ 309218 h 528001"/>
              <a:gd name="connsiteX6" fmla="*/ 4874930 w 5262007"/>
              <a:gd name="connsiteY6" fmla="*/ 432634 h 528001"/>
              <a:gd name="connsiteX7" fmla="*/ 5262007 w 5262007"/>
              <a:gd name="connsiteY7" fmla="*/ 528001 h 52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528001">
                <a:moveTo>
                  <a:pt x="0" y="56776"/>
                </a:moveTo>
                <a:cubicBezTo>
                  <a:pt x="215043" y="31064"/>
                  <a:pt x="430086" y="5353"/>
                  <a:pt x="695617" y="678"/>
                </a:cubicBezTo>
                <a:cubicBezTo>
                  <a:pt x="961148" y="-3997"/>
                  <a:pt x="1307087" y="16572"/>
                  <a:pt x="1593187" y="28727"/>
                </a:cubicBezTo>
                <a:cubicBezTo>
                  <a:pt x="1879287" y="40882"/>
                  <a:pt x="2150429" y="53972"/>
                  <a:pt x="2412220" y="73606"/>
                </a:cubicBezTo>
                <a:cubicBezTo>
                  <a:pt x="2674011" y="93240"/>
                  <a:pt x="2862876" y="107264"/>
                  <a:pt x="3163936" y="146533"/>
                </a:cubicBezTo>
                <a:cubicBezTo>
                  <a:pt x="3464996" y="185802"/>
                  <a:pt x="3933415" y="261535"/>
                  <a:pt x="4218581" y="309218"/>
                </a:cubicBezTo>
                <a:cubicBezTo>
                  <a:pt x="4503747" y="356902"/>
                  <a:pt x="4701026" y="396170"/>
                  <a:pt x="4874930" y="432634"/>
                </a:cubicBezTo>
                <a:cubicBezTo>
                  <a:pt x="5048834" y="469098"/>
                  <a:pt x="5155420" y="498549"/>
                  <a:pt x="5262007" y="528001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5" name="Rett linje 54"/>
          <p:cNvCxnSpPr/>
          <p:nvPr/>
        </p:nvCxnSpPr>
        <p:spPr>
          <a:xfrm>
            <a:off x="1578334" y="1504121"/>
            <a:ext cx="32600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1578334" y="1664622"/>
            <a:ext cx="3260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>
            <a:off x="1578334" y="1797818"/>
            <a:ext cx="326003" cy="0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>
            <a:cxnSpLocks/>
            <a:stCxn id="9" idx="4"/>
          </p:cNvCxnSpPr>
          <p:nvPr/>
        </p:nvCxnSpPr>
        <p:spPr>
          <a:xfrm>
            <a:off x="3461657" y="4451420"/>
            <a:ext cx="0" cy="1386672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1578334" y="1958187"/>
            <a:ext cx="326003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1578334" y="2103214"/>
            <a:ext cx="326003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ihåndsform 63"/>
          <p:cNvSpPr/>
          <p:nvPr/>
        </p:nvSpPr>
        <p:spPr>
          <a:xfrm>
            <a:off x="4335439" y="3543869"/>
            <a:ext cx="1410268" cy="454925"/>
          </a:xfrm>
          <a:custGeom>
            <a:avLst/>
            <a:gdLst>
              <a:gd name="connsiteX0" fmla="*/ 0 w 1410268"/>
              <a:gd name="connsiteY0" fmla="*/ 454925 h 454925"/>
              <a:gd name="connsiteX1" fmla="*/ 454925 w 1410268"/>
              <a:gd name="connsiteY1" fmla="*/ 341194 h 454925"/>
              <a:gd name="connsiteX2" fmla="*/ 773373 w 1410268"/>
              <a:gd name="connsiteY2" fmla="*/ 254758 h 454925"/>
              <a:gd name="connsiteX3" fmla="*/ 1091821 w 1410268"/>
              <a:gd name="connsiteY3" fmla="*/ 136477 h 454925"/>
              <a:gd name="connsiteX4" fmla="*/ 1410268 w 1410268"/>
              <a:gd name="connsiteY4" fmla="*/ 0 h 45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0268" h="454925">
                <a:moveTo>
                  <a:pt x="0" y="454925"/>
                </a:moveTo>
                <a:lnTo>
                  <a:pt x="454925" y="341194"/>
                </a:lnTo>
                <a:cubicBezTo>
                  <a:pt x="583820" y="307833"/>
                  <a:pt x="667224" y="288877"/>
                  <a:pt x="773373" y="254758"/>
                </a:cubicBezTo>
                <a:cubicBezTo>
                  <a:pt x="879522" y="220639"/>
                  <a:pt x="985672" y="178937"/>
                  <a:pt x="1091821" y="136477"/>
                </a:cubicBezTo>
                <a:cubicBezTo>
                  <a:pt x="1197970" y="94017"/>
                  <a:pt x="1304119" y="47008"/>
                  <a:pt x="1410268" y="0"/>
                </a:cubicBezTo>
              </a:path>
            </a:pathLst>
          </a:cu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74" name="Rett linje 73"/>
          <p:cNvCxnSpPr>
            <a:cxnSpLocks/>
            <a:stCxn id="64" idx="0"/>
          </p:cNvCxnSpPr>
          <p:nvPr/>
        </p:nvCxnSpPr>
        <p:spPr>
          <a:xfrm flipH="1">
            <a:off x="4009292" y="3998794"/>
            <a:ext cx="326147" cy="657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>
            <a:stCxn id="64" idx="4"/>
          </p:cNvCxnSpPr>
          <p:nvPr/>
        </p:nvCxnSpPr>
        <p:spPr>
          <a:xfrm flipV="1">
            <a:off x="5745707" y="3203205"/>
            <a:ext cx="716801" cy="3406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4861207" y="1504121"/>
            <a:ext cx="269929" cy="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tt linje 77"/>
          <p:cNvCxnSpPr/>
          <p:nvPr/>
        </p:nvCxnSpPr>
        <p:spPr>
          <a:xfrm>
            <a:off x="4861207" y="1664622"/>
            <a:ext cx="269929" cy="0"/>
          </a:xfrm>
          <a:prstGeom prst="line">
            <a:avLst/>
          </a:prstGeom>
          <a:ln w="952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>
            <a:endCxn id="88" idx="0"/>
          </p:cNvCxnSpPr>
          <p:nvPr/>
        </p:nvCxnSpPr>
        <p:spPr>
          <a:xfrm flipH="1">
            <a:off x="2737224" y="4596339"/>
            <a:ext cx="11952" cy="105142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tt linje 81"/>
          <p:cNvCxnSpPr/>
          <p:nvPr/>
        </p:nvCxnSpPr>
        <p:spPr>
          <a:xfrm>
            <a:off x="2746188" y="4596339"/>
            <a:ext cx="1374222" cy="205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/>
          <p:cNvCxnSpPr>
            <a:endCxn id="88" idx="3"/>
          </p:cNvCxnSpPr>
          <p:nvPr/>
        </p:nvCxnSpPr>
        <p:spPr>
          <a:xfrm>
            <a:off x="4120410" y="4616879"/>
            <a:ext cx="3355" cy="111455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rihåndsform 87"/>
          <p:cNvSpPr/>
          <p:nvPr/>
        </p:nvSpPr>
        <p:spPr>
          <a:xfrm>
            <a:off x="2737224" y="5647765"/>
            <a:ext cx="1386541" cy="83670"/>
          </a:xfrm>
          <a:custGeom>
            <a:avLst/>
            <a:gdLst>
              <a:gd name="connsiteX0" fmla="*/ 0 w 1386541"/>
              <a:gd name="connsiteY0" fmla="*/ 0 h 83670"/>
              <a:gd name="connsiteX1" fmla="*/ 657411 w 1386541"/>
              <a:gd name="connsiteY1" fmla="*/ 17929 h 83670"/>
              <a:gd name="connsiteX2" fmla="*/ 1207247 w 1386541"/>
              <a:gd name="connsiteY2" fmla="*/ 59764 h 83670"/>
              <a:gd name="connsiteX3" fmla="*/ 1386541 w 1386541"/>
              <a:gd name="connsiteY3" fmla="*/ 83670 h 8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541" h="83670">
                <a:moveTo>
                  <a:pt x="0" y="0"/>
                </a:moveTo>
                <a:lnTo>
                  <a:pt x="657411" y="17929"/>
                </a:lnTo>
                <a:cubicBezTo>
                  <a:pt x="858619" y="27890"/>
                  <a:pt x="1085725" y="48807"/>
                  <a:pt x="1207247" y="59764"/>
                </a:cubicBezTo>
                <a:cubicBezTo>
                  <a:pt x="1328769" y="70721"/>
                  <a:pt x="1357655" y="77195"/>
                  <a:pt x="1386541" y="8367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5" name="Rektangel 94"/>
          <p:cNvSpPr/>
          <p:nvPr/>
        </p:nvSpPr>
        <p:spPr>
          <a:xfrm rot="166211">
            <a:off x="3287706" y="4612280"/>
            <a:ext cx="347100" cy="1051426"/>
          </a:xfrm>
          <a:prstGeom prst="rect">
            <a:avLst/>
          </a:pr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6" name="Frihåndsform 95"/>
          <p:cNvSpPr/>
          <p:nvPr/>
        </p:nvSpPr>
        <p:spPr>
          <a:xfrm>
            <a:off x="1441450" y="4793028"/>
            <a:ext cx="1308100" cy="39322"/>
          </a:xfrm>
          <a:custGeom>
            <a:avLst/>
            <a:gdLst>
              <a:gd name="connsiteX0" fmla="*/ 0 w 1308100"/>
              <a:gd name="connsiteY0" fmla="*/ 39322 h 39322"/>
              <a:gd name="connsiteX1" fmla="*/ 476250 w 1308100"/>
              <a:gd name="connsiteY1" fmla="*/ 13922 h 39322"/>
              <a:gd name="connsiteX2" fmla="*/ 908050 w 1308100"/>
              <a:gd name="connsiteY2" fmla="*/ 1222 h 39322"/>
              <a:gd name="connsiteX3" fmla="*/ 1308100 w 1308100"/>
              <a:gd name="connsiteY3" fmla="*/ 1222 h 3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8100" h="39322">
                <a:moveTo>
                  <a:pt x="0" y="39322"/>
                </a:moveTo>
                <a:lnTo>
                  <a:pt x="476250" y="13922"/>
                </a:lnTo>
                <a:cubicBezTo>
                  <a:pt x="627592" y="7572"/>
                  <a:pt x="769408" y="3339"/>
                  <a:pt x="908050" y="1222"/>
                </a:cubicBezTo>
                <a:cubicBezTo>
                  <a:pt x="1046692" y="-895"/>
                  <a:pt x="1177396" y="163"/>
                  <a:pt x="1308100" y="1222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7" name="Frihåndsform 96"/>
          <p:cNvSpPr/>
          <p:nvPr/>
        </p:nvSpPr>
        <p:spPr>
          <a:xfrm>
            <a:off x="4121150" y="4806950"/>
            <a:ext cx="2584450" cy="412750"/>
          </a:xfrm>
          <a:custGeom>
            <a:avLst/>
            <a:gdLst>
              <a:gd name="connsiteX0" fmla="*/ 0 w 2584450"/>
              <a:gd name="connsiteY0" fmla="*/ 0 h 412750"/>
              <a:gd name="connsiteX1" fmla="*/ 533400 w 2584450"/>
              <a:gd name="connsiteY1" fmla="*/ 50800 h 412750"/>
              <a:gd name="connsiteX2" fmla="*/ 1174750 w 2584450"/>
              <a:gd name="connsiteY2" fmla="*/ 146050 h 412750"/>
              <a:gd name="connsiteX3" fmla="*/ 1803400 w 2584450"/>
              <a:gd name="connsiteY3" fmla="*/ 247650 h 412750"/>
              <a:gd name="connsiteX4" fmla="*/ 2260600 w 2584450"/>
              <a:gd name="connsiteY4" fmla="*/ 336550 h 412750"/>
              <a:gd name="connsiteX5" fmla="*/ 2584450 w 2584450"/>
              <a:gd name="connsiteY5" fmla="*/ 412750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4450" h="412750">
                <a:moveTo>
                  <a:pt x="0" y="0"/>
                </a:moveTo>
                <a:cubicBezTo>
                  <a:pt x="168804" y="13229"/>
                  <a:pt x="337608" y="26458"/>
                  <a:pt x="533400" y="50800"/>
                </a:cubicBezTo>
                <a:cubicBezTo>
                  <a:pt x="729192" y="75142"/>
                  <a:pt x="1174750" y="146050"/>
                  <a:pt x="1174750" y="146050"/>
                </a:cubicBezTo>
                <a:lnTo>
                  <a:pt x="1803400" y="247650"/>
                </a:lnTo>
                <a:cubicBezTo>
                  <a:pt x="1984375" y="279400"/>
                  <a:pt x="2130425" y="309033"/>
                  <a:pt x="2260600" y="336550"/>
                </a:cubicBezTo>
                <a:cubicBezTo>
                  <a:pt x="2390775" y="364067"/>
                  <a:pt x="2487612" y="388408"/>
                  <a:pt x="2584450" y="4127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8" name="Frihåndsform 97"/>
          <p:cNvSpPr/>
          <p:nvPr/>
        </p:nvSpPr>
        <p:spPr>
          <a:xfrm>
            <a:off x="1441450" y="5478217"/>
            <a:ext cx="1295400" cy="46283"/>
          </a:xfrm>
          <a:custGeom>
            <a:avLst/>
            <a:gdLst>
              <a:gd name="connsiteX0" fmla="*/ 0 w 1295400"/>
              <a:gd name="connsiteY0" fmla="*/ 46283 h 46283"/>
              <a:gd name="connsiteX1" fmla="*/ 469900 w 1295400"/>
              <a:gd name="connsiteY1" fmla="*/ 20883 h 46283"/>
              <a:gd name="connsiteX2" fmla="*/ 908050 w 1295400"/>
              <a:gd name="connsiteY2" fmla="*/ 1833 h 46283"/>
              <a:gd name="connsiteX3" fmla="*/ 1295400 w 1295400"/>
              <a:gd name="connsiteY3" fmla="*/ 1833 h 4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5400" h="46283">
                <a:moveTo>
                  <a:pt x="0" y="46283"/>
                </a:moveTo>
                <a:lnTo>
                  <a:pt x="469900" y="20883"/>
                </a:lnTo>
                <a:lnTo>
                  <a:pt x="908050" y="1833"/>
                </a:lnTo>
                <a:cubicBezTo>
                  <a:pt x="1045633" y="-1342"/>
                  <a:pt x="1170516" y="245"/>
                  <a:pt x="1295400" y="1833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9" name="Frihåndsform 98"/>
          <p:cNvSpPr/>
          <p:nvPr/>
        </p:nvSpPr>
        <p:spPr>
          <a:xfrm>
            <a:off x="4121150" y="5556250"/>
            <a:ext cx="2578100" cy="425450"/>
          </a:xfrm>
          <a:custGeom>
            <a:avLst/>
            <a:gdLst>
              <a:gd name="connsiteX0" fmla="*/ 0 w 2578100"/>
              <a:gd name="connsiteY0" fmla="*/ 0 h 425450"/>
              <a:gd name="connsiteX1" fmla="*/ 488950 w 2578100"/>
              <a:gd name="connsiteY1" fmla="*/ 57150 h 425450"/>
              <a:gd name="connsiteX2" fmla="*/ 1136650 w 2578100"/>
              <a:gd name="connsiteY2" fmla="*/ 146050 h 425450"/>
              <a:gd name="connsiteX3" fmla="*/ 1682750 w 2578100"/>
              <a:gd name="connsiteY3" fmla="*/ 234950 h 425450"/>
              <a:gd name="connsiteX4" fmla="*/ 2108200 w 2578100"/>
              <a:gd name="connsiteY4" fmla="*/ 317500 h 425450"/>
              <a:gd name="connsiteX5" fmla="*/ 2578100 w 2578100"/>
              <a:gd name="connsiteY5" fmla="*/ 42545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8100" h="425450">
                <a:moveTo>
                  <a:pt x="0" y="0"/>
                </a:moveTo>
                <a:lnTo>
                  <a:pt x="488950" y="57150"/>
                </a:lnTo>
                <a:lnTo>
                  <a:pt x="1136650" y="146050"/>
                </a:lnTo>
                <a:cubicBezTo>
                  <a:pt x="1335617" y="175683"/>
                  <a:pt x="1520825" y="206375"/>
                  <a:pt x="1682750" y="234950"/>
                </a:cubicBezTo>
                <a:cubicBezTo>
                  <a:pt x="1844675" y="263525"/>
                  <a:pt x="1958975" y="285750"/>
                  <a:pt x="2108200" y="317500"/>
                </a:cubicBezTo>
                <a:cubicBezTo>
                  <a:pt x="2257425" y="349250"/>
                  <a:pt x="2417762" y="387350"/>
                  <a:pt x="2578100" y="4254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07" name="Rett linje 106"/>
          <p:cNvCxnSpPr>
            <a:cxnSpLocks/>
            <a:stCxn id="51" idx="4"/>
          </p:cNvCxnSpPr>
          <p:nvPr/>
        </p:nvCxnSpPr>
        <p:spPr>
          <a:xfrm flipH="1">
            <a:off x="3904432" y="3321011"/>
            <a:ext cx="297320" cy="1119804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ihåndsform: figur 8">
            <a:extLst>
              <a:ext uri="{FF2B5EF4-FFF2-40B4-BE49-F238E27FC236}">
                <a16:creationId xmlns:a16="http://schemas.microsoft.com/office/drawing/2014/main" id="{3C327187-C681-42FB-8DE2-6BC634EF66D7}"/>
              </a:ext>
            </a:extLst>
          </p:cNvPr>
          <p:cNvSpPr/>
          <p:nvPr/>
        </p:nvSpPr>
        <p:spPr>
          <a:xfrm>
            <a:off x="3461657" y="3255215"/>
            <a:ext cx="440923" cy="1196205"/>
          </a:xfrm>
          <a:custGeom>
            <a:avLst/>
            <a:gdLst>
              <a:gd name="connsiteX0" fmla="*/ 411983 w 411983"/>
              <a:gd name="connsiteY0" fmla="*/ 0 h 1085222"/>
              <a:gd name="connsiteX1" fmla="*/ 261257 w 411983"/>
              <a:gd name="connsiteY1" fmla="*/ 447151 h 1085222"/>
              <a:gd name="connsiteX2" fmla="*/ 130629 w 411983"/>
              <a:gd name="connsiteY2" fmla="*/ 713433 h 1085222"/>
              <a:gd name="connsiteX3" fmla="*/ 35169 w 411983"/>
              <a:gd name="connsiteY3" fmla="*/ 929472 h 1085222"/>
              <a:gd name="connsiteX4" fmla="*/ 0 w 411983"/>
              <a:gd name="connsiteY4" fmla="*/ 1085222 h 108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983" h="1085222">
                <a:moveTo>
                  <a:pt x="411983" y="0"/>
                </a:moveTo>
                <a:cubicBezTo>
                  <a:pt x="360066" y="164123"/>
                  <a:pt x="308149" y="328246"/>
                  <a:pt x="261257" y="447151"/>
                </a:cubicBezTo>
                <a:cubicBezTo>
                  <a:pt x="214365" y="566056"/>
                  <a:pt x="168310" y="633046"/>
                  <a:pt x="130629" y="713433"/>
                </a:cubicBezTo>
                <a:cubicBezTo>
                  <a:pt x="92948" y="793820"/>
                  <a:pt x="56941" y="867507"/>
                  <a:pt x="35169" y="929472"/>
                </a:cubicBezTo>
                <a:cubicBezTo>
                  <a:pt x="13397" y="991437"/>
                  <a:pt x="6698" y="1038329"/>
                  <a:pt x="0" y="1085222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2" name="Tittel 1">
            <a:extLst>
              <a:ext uri="{FF2B5EF4-FFF2-40B4-BE49-F238E27FC236}">
                <a16:creationId xmlns:a16="http://schemas.microsoft.com/office/drawing/2014/main" id="{E56F87B9-DAFF-49C2-A52A-9E5B7686F8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1972" y="102339"/>
            <a:ext cx="9348055" cy="708020"/>
          </a:xfrm>
        </p:spPr>
        <p:txBody>
          <a:bodyPr>
            <a:noAutofit/>
          </a:bodyPr>
          <a:lstStyle/>
          <a:p>
            <a:r>
              <a:rPr lang="nb-NO" sz="2400" b="1" dirty="0">
                <a:solidFill>
                  <a:srgbClr val="FF0000"/>
                </a:solidFill>
              </a:rPr>
              <a:t>VEDLEGG NYTT BILDE – FIGUR 16: </a:t>
            </a:r>
            <a:r>
              <a:rPr lang="nb-NO" sz="2400" dirty="0" err="1"/>
              <a:t>Veglenker</a:t>
            </a:r>
            <a:r>
              <a:rPr lang="nb-NO" sz="2400" dirty="0"/>
              <a:t> i Samferdsel og andre objekttyper (FKB-Veg 5.0)</a:t>
            </a:r>
          </a:p>
        </p:txBody>
      </p:sp>
    </p:spTree>
    <p:extLst>
      <p:ext uri="{BB962C8B-B14F-4D97-AF65-F5344CB8AC3E}">
        <p14:creationId xmlns:p14="http://schemas.microsoft.com/office/powerpoint/2010/main" val="38038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tel 1">
            <a:extLst>
              <a:ext uri="{FF2B5EF4-FFF2-40B4-BE49-F238E27FC236}">
                <a16:creationId xmlns:a16="http://schemas.microsoft.com/office/drawing/2014/main" id="{E56F87B9-DAFF-49C2-A52A-9E5B7686F8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1972" y="102339"/>
            <a:ext cx="9348055" cy="912104"/>
          </a:xfrm>
        </p:spPr>
        <p:txBody>
          <a:bodyPr>
            <a:noAutofit/>
          </a:bodyPr>
          <a:lstStyle/>
          <a:p>
            <a:r>
              <a:rPr lang="nb-NO" sz="2400" b="1" dirty="0">
                <a:solidFill>
                  <a:srgbClr val="FF0000"/>
                </a:solidFill>
              </a:rPr>
              <a:t>NYTT BILDE 2024 – FIGUR 16: </a:t>
            </a:r>
            <a:r>
              <a:rPr lang="nb-NO" sz="2400" dirty="0" err="1"/>
              <a:t>Veglenker</a:t>
            </a:r>
            <a:r>
              <a:rPr lang="nb-NO" sz="2400" dirty="0"/>
              <a:t> i Samferdsel og andre objekttyper (FKB-Veg 5.0)</a:t>
            </a:r>
            <a:br>
              <a:rPr lang="nb-NO" sz="2400" dirty="0"/>
            </a:br>
            <a:r>
              <a:rPr lang="nb-NO" sz="1200" dirty="0"/>
              <a:t>fysisk skille mellom gang og sykkelareal</a:t>
            </a:r>
          </a:p>
        </p:txBody>
      </p:sp>
      <p:pic>
        <p:nvPicPr>
          <p:cNvPr id="3" name="Bilde 2" descr="Et bilde som inneholder utendørs, vei, infrastruktur, Motorvei&#10;&#10;Automatisk generert beskrivelse">
            <a:extLst>
              <a:ext uri="{FF2B5EF4-FFF2-40B4-BE49-F238E27FC236}">
                <a16:creationId xmlns:a16="http://schemas.microsoft.com/office/drawing/2014/main" id="{23DE3C06-0FED-77A5-A276-835EEFDD0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94" y="1488998"/>
            <a:ext cx="4163006" cy="4143953"/>
          </a:xfrm>
          <a:prstGeom prst="rect">
            <a:avLst/>
          </a:prstGeom>
        </p:spPr>
      </p:pic>
      <p:pic>
        <p:nvPicPr>
          <p:cNvPr id="7" name="Bilde 6" descr="Et bilde som inneholder utendørs, gress, plante, vei&#10;&#10;Automatisk generert beskrivelse">
            <a:extLst>
              <a:ext uri="{FF2B5EF4-FFF2-40B4-BE49-F238E27FC236}">
                <a16:creationId xmlns:a16="http://schemas.microsoft.com/office/drawing/2014/main" id="{67C60603-C764-798F-890D-F3D1645188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931" y="1488998"/>
            <a:ext cx="4515480" cy="4143953"/>
          </a:xfrm>
          <a:prstGeom prst="rect">
            <a:avLst/>
          </a:prstGeom>
        </p:spPr>
      </p:pic>
      <p:sp>
        <p:nvSpPr>
          <p:cNvPr id="8" name="TekstSylinder 7">
            <a:extLst>
              <a:ext uri="{FF2B5EF4-FFF2-40B4-BE49-F238E27FC236}">
                <a16:creationId xmlns:a16="http://schemas.microsoft.com/office/drawing/2014/main" id="{EB1C91A3-BC65-D9E7-C92C-7835D30AD9D8}"/>
              </a:ext>
            </a:extLst>
          </p:cNvPr>
          <p:cNvSpPr txBox="1"/>
          <p:nvPr/>
        </p:nvSpPr>
        <p:spPr>
          <a:xfrm>
            <a:off x="5921862" y="4808607"/>
            <a:ext cx="1916991" cy="70788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B050"/>
                </a:solidFill>
              </a:rPr>
              <a:t>               Sykkelveg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Fortau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>
                <a:solidFill>
                  <a:srgbClr val="089CE6"/>
                </a:solidFill>
              </a:rPr>
              <a:t>Kanalisert veg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>
                <a:solidFill>
                  <a:schemeClr val="accent2"/>
                </a:solidFill>
              </a:rPr>
              <a:t>Vegoppmerking (opsjon)</a:t>
            </a:r>
            <a:endParaRPr lang="nb-NO" sz="1000" dirty="0">
              <a:solidFill>
                <a:srgbClr val="00B0F0"/>
              </a:solidFill>
            </a:endParaRPr>
          </a:p>
        </p:txBody>
      </p:sp>
      <p:cxnSp>
        <p:nvCxnSpPr>
          <p:cNvPr id="10" name="Rett linje 9">
            <a:extLst>
              <a:ext uri="{FF2B5EF4-FFF2-40B4-BE49-F238E27FC236}">
                <a16:creationId xmlns:a16="http://schemas.microsoft.com/office/drawing/2014/main" id="{63EBBA4F-CA98-1F0A-27AE-F64BA9F6247E}"/>
              </a:ext>
            </a:extLst>
          </p:cNvPr>
          <p:cNvCxnSpPr>
            <a:cxnSpLocks/>
          </p:cNvCxnSpPr>
          <p:nvPr/>
        </p:nvCxnSpPr>
        <p:spPr>
          <a:xfrm>
            <a:off x="6000095" y="4934480"/>
            <a:ext cx="32600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45002672-2F20-EBAF-33C3-9D6A6122229C}"/>
              </a:ext>
            </a:extLst>
          </p:cNvPr>
          <p:cNvCxnSpPr>
            <a:cxnSpLocks/>
          </p:cNvCxnSpPr>
          <p:nvPr/>
        </p:nvCxnSpPr>
        <p:spPr>
          <a:xfrm>
            <a:off x="6000095" y="5086880"/>
            <a:ext cx="3260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A3780336-D515-38A0-3C05-09CD7D770100}"/>
              </a:ext>
            </a:extLst>
          </p:cNvPr>
          <p:cNvCxnSpPr>
            <a:cxnSpLocks/>
          </p:cNvCxnSpPr>
          <p:nvPr/>
        </p:nvCxnSpPr>
        <p:spPr>
          <a:xfrm>
            <a:off x="6000095" y="5390199"/>
            <a:ext cx="326003" cy="0"/>
          </a:xfrm>
          <a:prstGeom prst="line">
            <a:avLst/>
          </a:prstGeom>
          <a:ln w="127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ihåndsform: figur 1">
            <a:extLst>
              <a:ext uri="{FF2B5EF4-FFF2-40B4-BE49-F238E27FC236}">
                <a16:creationId xmlns:a16="http://schemas.microsoft.com/office/drawing/2014/main" id="{3C21EE8B-3467-682C-A335-6D7373D46810}"/>
              </a:ext>
            </a:extLst>
          </p:cNvPr>
          <p:cNvSpPr/>
          <p:nvPr/>
        </p:nvSpPr>
        <p:spPr>
          <a:xfrm>
            <a:off x="5832764" y="2623529"/>
            <a:ext cx="4514647" cy="754671"/>
          </a:xfrm>
          <a:custGeom>
            <a:avLst/>
            <a:gdLst>
              <a:gd name="connsiteX0" fmla="*/ 0 w 4516581"/>
              <a:gd name="connsiteY0" fmla="*/ 0 h 713509"/>
              <a:gd name="connsiteX1" fmla="*/ 810491 w 4516581"/>
              <a:gd name="connsiteY1" fmla="*/ 159327 h 713509"/>
              <a:gd name="connsiteX2" fmla="*/ 2195945 w 4516581"/>
              <a:gd name="connsiteY2" fmla="*/ 401781 h 713509"/>
              <a:gd name="connsiteX3" fmla="*/ 3491345 w 4516581"/>
              <a:gd name="connsiteY3" fmla="*/ 588818 h 713509"/>
              <a:gd name="connsiteX4" fmla="*/ 4516581 w 4516581"/>
              <a:gd name="connsiteY4" fmla="*/ 713509 h 71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16581" h="713509">
                <a:moveTo>
                  <a:pt x="0" y="0"/>
                </a:moveTo>
                <a:lnTo>
                  <a:pt x="810491" y="159327"/>
                </a:lnTo>
                <a:lnTo>
                  <a:pt x="2195945" y="401781"/>
                </a:lnTo>
                <a:cubicBezTo>
                  <a:pt x="2642754" y="473363"/>
                  <a:pt x="3491345" y="588818"/>
                  <a:pt x="3491345" y="588818"/>
                </a:cubicBezTo>
                <a:cubicBezTo>
                  <a:pt x="3878118" y="640773"/>
                  <a:pt x="4197349" y="677141"/>
                  <a:pt x="4516581" y="713509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Frihåndsform: figur 3">
            <a:extLst>
              <a:ext uri="{FF2B5EF4-FFF2-40B4-BE49-F238E27FC236}">
                <a16:creationId xmlns:a16="http://schemas.microsoft.com/office/drawing/2014/main" id="{203F1B83-93CE-227C-C403-2F72F8AFDFC1}"/>
              </a:ext>
            </a:extLst>
          </p:cNvPr>
          <p:cNvSpPr/>
          <p:nvPr/>
        </p:nvSpPr>
        <p:spPr>
          <a:xfrm>
            <a:off x="5823902" y="3081012"/>
            <a:ext cx="4523509" cy="1052945"/>
          </a:xfrm>
          <a:custGeom>
            <a:avLst/>
            <a:gdLst>
              <a:gd name="connsiteX0" fmla="*/ 0 w 4523509"/>
              <a:gd name="connsiteY0" fmla="*/ 0 h 1052945"/>
              <a:gd name="connsiteX1" fmla="*/ 1489364 w 4523509"/>
              <a:gd name="connsiteY1" fmla="*/ 367145 h 1052945"/>
              <a:gd name="connsiteX2" fmla="*/ 3027219 w 4523509"/>
              <a:gd name="connsiteY2" fmla="*/ 713509 h 1052945"/>
              <a:gd name="connsiteX3" fmla="*/ 4523509 w 4523509"/>
              <a:gd name="connsiteY3" fmla="*/ 1052945 h 105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3509" h="1052945">
                <a:moveTo>
                  <a:pt x="0" y="0"/>
                </a:moveTo>
                <a:lnTo>
                  <a:pt x="1489364" y="367145"/>
                </a:lnTo>
                <a:cubicBezTo>
                  <a:pt x="1993901" y="486063"/>
                  <a:pt x="3027219" y="713509"/>
                  <a:pt x="3027219" y="713509"/>
                </a:cubicBezTo>
                <a:lnTo>
                  <a:pt x="4523509" y="1052945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: figur 5">
            <a:extLst>
              <a:ext uri="{FF2B5EF4-FFF2-40B4-BE49-F238E27FC236}">
                <a16:creationId xmlns:a16="http://schemas.microsoft.com/office/drawing/2014/main" id="{77111174-B726-7B11-A612-688749D27CE9}"/>
              </a:ext>
            </a:extLst>
          </p:cNvPr>
          <p:cNvSpPr/>
          <p:nvPr/>
        </p:nvSpPr>
        <p:spPr>
          <a:xfrm>
            <a:off x="5831931" y="3098084"/>
            <a:ext cx="4523509" cy="1052945"/>
          </a:xfrm>
          <a:custGeom>
            <a:avLst/>
            <a:gdLst>
              <a:gd name="connsiteX0" fmla="*/ 0 w 4523509"/>
              <a:gd name="connsiteY0" fmla="*/ 0 h 1052945"/>
              <a:gd name="connsiteX1" fmla="*/ 1489364 w 4523509"/>
              <a:gd name="connsiteY1" fmla="*/ 367145 h 1052945"/>
              <a:gd name="connsiteX2" fmla="*/ 3027219 w 4523509"/>
              <a:gd name="connsiteY2" fmla="*/ 713509 h 1052945"/>
              <a:gd name="connsiteX3" fmla="*/ 4523509 w 4523509"/>
              <a:gd name="connsiteY3" fmla="*/ 1052945 h 105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3509" h="1052945">
                <a:moveTo>
                  <a:pt x="0" y="0"/>
                </a:moveTo>
                <a:lnTo>
                  <a:pt x="1489364" y="367145"/>
                </a:lnTo>
                <a:cubicBezTo>
                  <a:pt x="1993901" y="486063"/>
                  <a:pt x="3027219" y="713509"/>
                  <a:pt x="3027219" y="713509"/>
                </a:cubicBezTo>
                <a:lnTo>
                  <a:pt x="4523509" y="1052945"/>
                </a:lnTo>
              </a:path>
            </a:pathLst>
          </a:cu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: figur 8">
            <a:extLst>
              <a:ext uri="{FF2B5EF4-FFF2-40B4-BE49-F238E27FC236}">
                <a16:creationId xmlns:a16="http://schemas.microsoft.com/office/drawing/2014/main" id="{023EB4D3-0D3D-F242-2FD8-C543247148E9}"/>
              </a:ext>
            </a:extLst>
          </p:cNvPr>
          <p:cNvSpPr/>
          <p:nvPr/>
        </p:nvSpPr>
        <p:spPr>
          <a:xfrm>
            <a:off x="2393950" y="1492250"/>
            <a:ext cx="3435350" cy="3467100"/>
          </a:xfrm>
          <a:custGeom>
            <a:avLst/>
            <a:gdLst>
              <a:gd name="connsiteX0" fmla="*/ 3435350 w 3435350"/>
              <a:gd name="connsiteY0" fmla="*/ 3467100 h 3467100"/>
              <a:gd name="connsiteX1" fmla="*/ 3124200 w 3435350"/>
              <a:gd name="connsiteY1" fmla="*/ 3225800 h 3467100"/>
              <a:gd name="connsiteX2" fmla="*/ 2774950 w 3435350"/>
              <a:gd name="connsiteY2" fmla="*/ 2933700 h 3467100"/>
              <a:gd name="connsiteX3" fmla="*/ 2425700 w 3435350"/>
              <a:gd name="connsiteY3" fmla="*/ 2641600 h 3467100"/>
              <a:gd name="connsiteX4" fmla="*/ 2006600 w 3435350"/>
              <a:gd name="connsiteY4" fmla="*/ 2254250 h 3467100"/>
              <a:gd name="connsiteX5" fmla="*/ 1606550 w 3435350"/>
              <a:gd name="connsiteY5" fmla="*/ 1873250 h 3467100"/>
              <a:gd name="connsiteX6" fmla="*/ 1238250 w 3435350"/>
              <a:gd name="connsiteY6" fmla="*/ 1504950 h 3467100"/>
              <a:gd name="connsiteX7" fmla="*/ 869950 w 3435350"/>
              <a:gd name="connsiteY7" fmla="*/ 1085850 h 3467100"/>
              <a:gd name="connsiteX8" fmla="*/ 476250 w 3435350"/>
              <a:gd name="connsiteY8" fmla="*/ 596900 h 3467100"/>
              <a:gd name="connsiteX9" fmla="*/ 190500 w 3435350"/>
              <a:gd name="connsiteY9" fmla="*/ 247650 h 3467100"/>
              <a:gd name="connsiteX10" fmla="*/ 0 w 3435350"/>
              <a:gd name="connsiteY10" fmla="*/ 0 h 346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35350" h="3467100">
                <a:moveTo>
                  <a:pt x="3435350" y="3467100"/>
                </a:moveTo>
                <a:cubicBezTo>
                  <a:pt x="3333750" y="3388783"/>
                  <a:pt x="3234267" y="3314700"/>
                  <a:pt x="3124200" y="3225800"/>
                </a:cubicBezTo>
                <a:cubicBezTo>
                  <a:pt x="3014133" y="3136900"/>
                  <a:pt x="2774950" y="2933700"/>
                  <a:pt x="2774950" y="2933700"/>
                </a:cubicBezTo>
                <a:cubicBezTo>
                  <a:pt x="2658533" y="2836333"/>
                  <a:pt x="2553758" y="2754842"/>
                  <a:pt x="2425700" y="2641600"/>
                </a:cubicBezTo>
                <a:cubicBezTo>
                  <a:pt x="2297642" y="2528358"/>
                  <a:pt x="2143125" y="2382308"/>
                  <a:pt x="2006600" y="2254250"/>
                </a:cubicBezTo>
                <a:cubicBezTo>
                  <a:pt x="1870075" y="2126192"/>
                  <a:pt x="1734608" y="1998133"/>
                  <a:pt x="1606550" y="1873250"/>
                </a:cubicBezTo>
                <a:cubicBezTo>
                  <a:pt x="1478492" y="1748367"/>
                  <a:pt x="1361017" y="1636183"/>
                  <a:pt x="1238250" y="1504950"/>
                </a:cubicBezTo>
                <a:cubicBezTo>
                  <a:pt x="1115483" y="1373717"/>
                  <a:pt x="996950" y="1237192"/>
                  <a:pt x="869950" y="1085850"/>
                </a:cubicBezTo>
                <a:cubicBezTo>
                  <a:pt x="742950" y="934508"/>
                  <a:pt x="589492" y="736600"/>
                  <a:pt x="476250" y="596900"/>
                </a:cubicBezTo>
                <a:cubicBezTo>
                  <a:pt x="363008" y="457200"/>
                  <a:pt x="269875" y="347133"/>
                  <a:pt x="190500" y="247650"/>
                </a:cubicBezTo>
                <a:cubicBezTo>
                  <a:pt x="111125" y="148167"/>
                  <a:pt x="55562" y="74083"/>
                  <a:pt x="0" y="0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B0E34DAA-30A4-8D47-46D5-5DEA935FC2ED}"/>
              </a:ext>
            </a:extLst>
          </p:cNvPr>
          <p:cNvSpPr/>
          <p:nvPr/>
        </p:nvSpPr>
        <p:spPr>
          <a:xfrm>
            <a:off x="2197100" y="1492250"/>
            <a:ext cx="3625850" cy="3670300"/>
          </a:xfrm>
          <a:custGeom>
            <a:avLst/>
            <a:gdLst>
              <a:gd name="connsiteX0" fmla="*/ 3625850 w 3625850"/>
              <a:gd name="connsiteY0" fmla="*/ 3670300 h 3670300"/>
              <a:gd name="connsiteX1" fmla="*/ 3282950 w 3625850"/>
              <a:gd name="connsiteY1" fmla="*/ 3397250 h 3670300"/>
              <a:gd name="connsiteX2" fmla="*/ 2895600 w 3625850"/>
              <a:gd name="connsiteY2" fmla="*/ 3079750 h 3670300"/>
              <a:gd name="connsiteX3" fmla="*/ 2546350 w 3625850"/>
              <a:gd name="connsiteY3" fmla="*/ 2781300 h 3670300"/>
              <a:gd name="connsiteX4" fmla="*/ 2197100 w 3625850"/>
              <a:gd name="connsiteY4" fmla="*/ 2457450 h 3670300"/>
              <a:gd name="connsiteX5" fmla="*/ 1847850 w 3625850"/>
              <a:gd name="connsiteY5" fmla="*/ 2133600 h 3670300"/>
              <a:gd name="connsiteX6" fmla="*/ 1549400 w 3625850"/>
              <a:gd name="connsiteY6" fmla="*/ 1835150 h 3670300"/>
              <a:gd name="connsiteX7" fmla="*/ 1212850 w 3625850"/>
              <a:gd name="connsiteY7" fmla="*/ 1479550 h 3670300"/>
              <a:gd name="connsiteX8" fmla="*/ 901700 w 3625850"/>
              <a:gd name="connsiteY8" fmla="*/ 1123950 h 3670300"/>
              <a:gd name="connsiteX9" fmla="*/ 571500 w 3625850"/>
              <a:gd name="connsiteY9" fmla="*/ 736600 h 3670300"/>
              <a:gd name="connsiteX10" fmla="*/ 228600 w 3625850"/>
              <a:gd name="connsiteY10" fmla="*/ 317500 h 3670300"/>
              <a:gd name="connsiteX11" fmla="*/ 0 w 3625850"/>
              <a:gd name="connsiteY11" fmla="*/ 0 h 367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25850" h="3670300">
                <a:moveTo>
                  <a:pt x="3625850" y="3670300"/>
                </a:moveTo>
                <a:lnTo>
                  <a:pt x="3282950" y="3397250"/>
                </a:lnTo>
                <a:cubicBezTo>
                  <a:pt x="3161242" y="3298825"/>
                  <a:pt x="3018367" y="3182408"/>
                  <a:pt x="2895600" y="3079750"/>
                </a:cubicBezTo>
                <a:cubicBezTo>
                  <a:pt x="2772833" y="2977092"/>
                  <a:pt x="2662767" y="2885017"/>
                  <a:pt x="2546350" y="2781300"/>
                </a:cubicBezTo>
                <a:cubicBezTo>
                  <a:pt x="2429933" y="2677583"/>
                  <a:pt x="2197100" y="2457450"/>
                  <a:pt x="2197100" y="2457450"/>
                </a:cubicBezTo>
                <a:cubicBezTo>
                  <a:pt x="2080683" y="2349500"/>
                  <a:pt x="1955800" y="2237317"/>
                  <a:pt x="1847850" y="2133600"/>
                </a:cubicBezTo>
                <a:cubicBezTo>
                  <a:pt x="1739900" y="2029883"/>
                  <a:pt x="1655233" y="1944158"/>
                  <a:pt x="1549400" y="1835150"/>
                </a:cubicBezTo>
                <a:cubicBezTo>
                  <a:pt x="1443567" y="1726142"/>
                  <a:pt x="1320800" y="1598083"/>
                  <a:pt x="1212850" y="1479550"/>
                </a:cubicBezTo>
                <a:cubicBezTo>
                  <a:pt x="1104900" y="1361017"/>
                  <a:pt x="1008592" y="1247775"/>
                  <a:pt x="901700" y="1123950"/>
                </a:cubicBezTo>
                <a:cubicBezTo>
                  <a:pt x="794808" y="1000125"/>
                  <a:pt x="683683" y="871008"/>
                  <a:pt x="571500" y="736600"/>
                </a:cubicBezTo>
                <a:cubicBezTo>
                  <a:pt x="459317" y="602192"/>
                  <a:pt x="323850" y="440267"/>
                  <a:pt x="228600" y="317500"/>
                </a:cubicBezTo>
                <a:cubicBezTo>
                  <a:pt x="133350" y="194733"/>
                  <a:pt x="66675" y="97366"/>
                  <a:pt x="0" y="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35C4613E-B355-2149-F7B4-966EA59F3F24}"/>
              </a:ext>
            </a:extLst>
          </p:cNvPr>
          <p:cNvSpPr/>
          <p:nvPr/>
        </p:nvSpPr>
        <p:spPr>
          <a:xfrm>
            <a:off x="2188119" y="1492250"/>
            <a:ext cx="3625850" cy="3670300"/>
          </a:xfrm>
          <a:custGeom>
            <a:avLst/>
            <a:gdLst>
              <a:gd name="connsiteX0" fmla="*/ 3625850 w 3625850"/>
              <a:gd name="connsiteY0" fmla="*/ 3670300 h 3670300"/>
              <a:gd name="connsiteX1" fmla="*/ 3282950 w 3625850"/>
              <a:gd name="connsiteY1" fmla="*/ 3397250 h 3670300"/>
              <a:gd name="connsiteX2" fmla="*/ 2895600 w 3625850"/>
              <a:gd name="connsiteY2" fmla="*/ 3079750 h 3670300"/>
              <a:gd name="connsiteX3" fmla="*/ 2546350 w 3625850"/>
              <a:gd name="connsiteY3" fmla="*/ 2781300 h 3670300"/>
              <a:gd name="connsiteX4" fmla="*/ 2197100 w 3625850"/>
              <a:gd name="connsiteY4" fmla="*/ 2457450 h 3670300"/>
              <a:gd name="connsiteX5" fmla="*/ 1847850 w 3625850"/>
              <a:gd name="connsiteY5" fmla="*/ 2133600 h 3670300"/>
              <a:gd name="connsiteX6" fmla="*/ 1549400 w 3625850"/>
              <a:gd name="connsiteY6" fmla="*/ 1835150 h 3670300"/>
              <a:gd name="connsiteX7" fmla="*/ 1212850 w 3625850"/>
              <a:gd name="connsiteY7" fmla="*/ 1479550 h 3670300"/>
              <a:gd name="connsiteX8" fmla="*/ 901700 w 3625850"/>
              <a:gd name="connsiteY8" fmla="*/ 1123950 h 3670300"/>
              <a:gd name="connsiteX9" fmla="*/ 571500 w 3625850"/>
              <a:gd name="connsiteY9" fmla="*/ 736600 h 3670300"/>
              <a:gd name="connsiteX10" fmla="*/ 228600 w 3625850"/>
              <a:gd name="connsiteY10" fmla="*/ 317500 h 3670300"/>
              <a:gd name="connsiteX11" fmla="*/ 0 w 3625850"/>
              <a:gd name="connsiteY11" fmla="*/ 0 h 367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25850" h="3670300">
                <a:moveTo>
                  <a:pt x="3625850" y="3670300"/>
                </a:moveTo>
                <a:lnTo>
                  <a:pt x="3282950" y="3397250"/>
                </a:lnTo>
                <a:cubicBezTo>
                  <a:pt x="3161242" y="3298825"/>
                  <a:pt x="3018367" y="3182408"/>
                  <a:pt x="2895600" y="3079750"/>
                </a:cubicBezTo>
                <a:cubicBezTo>
                  <a:pt x="2772833" y="2977092"/>
                  <a:pt x="2662767" y="2885017"/>
                  <a:pt x="2546350" y="2781300"/>
                </a:cubicBezTo>
                <a:cubicBezTo>
                  <a:pt x="2429933" y="2677583"/>
                  <a:pt x="2197100" y="2457450"/>
                  <a:pt x="2197100" y="2457450"/>
                </a:cubicBezTo>
                <a:cubicBezTo>
                  <a:pt x="2080683" y="2349500"/>
                  <a:pt x="1955800" y="2237317"/>
                  <a:pt x="1847850" y="2133600"/>
                </a:cubicBezTo>
                <a:cubicBezTo>
                  <a:pt x="1739900" y="2029883"/>
                  <a:pt x="1655233" y="1944158"/>
                  <a:pt x="1549400" y="1835150"/>
                </a:cubicBezTo>
                <a:cubicBezTo>
                  <a:pt x="1443567" y="1726142"/>
                  <a:pt x="1320800" y="1598083"/>
                  <a:pt x="1212850" y="1479550"/>
                </a:cubicBezTo>
                <a:cubicBezTo>
                  <a:pt x="1104900" y="1361017"/>
                  <a:pt x="1008592" y="1247775"/>
                  <a:pt x="901700" y="1123950"/>
                </a:cubicBezTo>
                <a:cubicBezTo>
                  <a:pt x="794808" y="1000125"/>
                  <a:pt x="683683" y="871008"/>
                  <a:pt x="571500" y="736600"/>
                </a:cubicBezTo>
                <a:cubicBezTo>
                  <a:pt x="459317" y="602192"/>
                  <a:pt x="323850" y="440267"/>
                  <a:pt x="228600" y="317500"/>
                </a:cubicBezTo>
                <a:cubicBezTo>
                  <a:pt x="133350" y="194733"/>
                  <a:pt x="66675" y="97366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4DF55258-1423-EE92-CB54-0152CCDCAE31}"/>
              </a:ext>
            </a:extLst>
          </p:cNvPr>
          <p:cNvSpPr/>
          <p:nvPr/>
        </p:nvSpPr>
        <p:spPr>
          <a:xfrm>
            <a:off x="1835150" y="1492250"/>
            <a:ext cx="3987800" cy="4006850"/>
          </a:xfrm>
          <a:custGeom>
            <a:avLst/>
            <a:gdLst>
              <a:gd name="connsiteX0" fmla="*/ 3987800 w 3987800"/>
              <a:gd name="connsiteY0" fmla="*/ 4006850 h 4006850"/>
              <a:gd name="connsiteX1" fmla="*/ 3346450 w 3987800"/>
              <a:gd name="connsiteY1" fmla="*/ 3511550 h 4006850"/>
              <a:gd name="connsiteX2" fmla="*/ 2559050 w 3987800"/>
              <a:gd name="connsiteY2" fmla="*/ 2838450 h 4006850"/>
              <a:gd name="connsiteX3" fmla="*/ 1993900 w 3987800"/>
              <a:gd name="connsiteY3" fmla="*/ 2330450 h 4006850"/>
              <a:gd name="connsiteX4" fmla="*/ 1422400 w 3987800"/>
              <a:gd name="connsiteY4" fmla="*/ 1746250 h 4006850"/>
              <a:gd name="connsiteX5" fmla="*/ 990600 w 3987800"/>
              <a:gd name="connsiteY5" fmla="*/ 1244600 h 4006850"/>
              <a:gd name="connsiteX6" fmla="*/ 520700 w 3987800"/>
              <a:gd name="connsiteY6" fmla="*/ 660400 h 4006850"/>
              <a:gd name="connsiteX7" fmla="*/ 0 w 3987800"/>
              <a:gd name="connsiteY7" fmla="*/ 0 h 400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87800" h="4006850">
                <a:moveTo>
                  <a:pt x="3987800" y="4006850"/>
                </a:moveTo>
                <a:cubicBezTo>
                  <a:pt x="3786187" y="3856566"/>
                  <a:pt x="3584575" y="3706283"/>
                  <a:pt x="3346450" y="3511550"/>
                </a:cubicBezTo>
                <a:cubicBezTo>
                  <a:pt x="3108325" y="3316817"/>
                  <a:pt x="2784475" y="3035300"/>
                  <a:pt x="2559050" y="2838450"/>
                </a:cubicBezTo>
                <a:cubicBezTo>
                  <a:pt x="2333625" y="2641600"/>
                  <a:pt x="2183342" y="2512483"/>
                  <a:pt x="1993900" y="2330450"/>
                </a:cubicBezTo>
                <a:cubicBezTo>
                  <a:pt x="1804458" y="2148417"/>
                  <a:pt x="1589617" y="1927225"/>
                  <a:pt x="1422400" y="1746250"/>
                </a:cubicBezTo>
                <a:cubicBezTo>
                  <a:pt x="1255183" y="1565275"/>
                  <a:pt x="1140883" y="1425575"/>
                  <a:pt x="990600" y="1244600"/>
                </a:cubicBezTo>
                <a:cubicBezTo>
                  <a:pt x="840317" y="1063625"/>
                  <a:pt x="685800" y="867833"/>
                  <a:pt x="520700" y="660400"/>
                </a:cubicBezTo>
                <a:cubicBezTo>
                  <a:pt x="355600" y="452967"/>
                  <a:pt x="177800" y="226483"/>
                  <a:pt x="0" y="0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7FD46F1C-B712-B8D4-5737-2392FF797B1B}"/>
              </a:ext>
            </a:extLst>
          </p:cNvPr>
          <p:cNvSpPr/>
          <p:nvPr/>
        </p:nvSpPr>
        <p:spPr>
          <a:xfrm>
            <a:off x="1740894" y="2171198"/>
            <a:ext cx="3561356" cy="3461251"/>
          </a:xfrm>
          <a:custGeom>
            <a:avLst/>
            <a:gdLst>
              <a:gd name="connsiteX0" fmla="*/ 3689350 w 3689350"/>
              <a:gd name="connsiteY0" fmla="*/ 3619500 h 3619500"/>
              <a:gd name="connsiteX1" fmla="*/ 3022600 w 3689350"/>
              <a:gd name="connsiteY1" fmla="*/ 3028950 h 3619500"/>
              <a:gd name="connsiteX2" fmla="*/ 2355850 w 3689350"/>
              <a:gd name="connsiteY2" fmla="*/ 2451100 h 3619500"/>
              <a:gd name="connsiteX3" fmla="*/ 1879600 w 3689350"/>
              <a:gd name="connsiteY3" fmla="*/ 2019300 h 3619500"/>
              <a:gd name="connsiteX4" fmla="*/ 1441450 w 3689350"/>
              <a:gd name="connsiteY4" fmla="*/ 1619250 h 3619500"/>
              <a:gd name="connsiteX5" fmla="*/ 1085850 w 3689350"/>
              <a:gd name="connsiteY5" fmla="*/ 1238250 h 3619500"/>
              <a:gd name="connsiteX6" fmla="*/ 749300 w 3689350"/>
              <a:gd name="connsiteY6" fmla="*/ 869950 h 3619500"/>
              <a:gd name="connsiteX7" fmla="*/ 311150 w 3689350"/>
              <a:gd name="connsiteY7" fmla="*/ 374650 h 3619500"/>
              <a:gd name="connsiteX8" fmla="*/ 0 w 3689350"/>
              <a:gd name="connsiteY8" fmla="*/ 0 h 361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9350" h="3619500">
                <a:moveTo>
                  <a:pt x="3689350" y="3619500"/>
                </a:moveTo>
                <a:lnTo>
                  <a:pt x="3022600" y="3028950"/>
                </a:lnTo>
                <a:lnTo>
                  <a:pt x="2355850" y="2451100"/>
                </a:lnTo>
                <a:cubicBezTo>
                  <a:pt x="2165350" y="2282825"/>
                  <a:pt x="2032000" y="2157942"/>
                  <a:pt x="1879600" y="2019300"/>
                </a:cubicBezTo>
                <a:cubicBezTo>
                  <a:pt x="1727200" y="1880658"/>
                  <a:pt x="1573742" y="1749425"/>
                  <a:pt x="1441450" y="1619250"/>
                </a:cubicBezTo>
                <a:cubicBezTo>
                  <a:pt x="1309158" y="1489075"/>
                  <a:pt x="1201208" y="1363133"/>
                  <a:pt x="1085850" y="1238250"/>
                </a:cubicBezTo>
                <a:cubicBezTo>
                  <a:pt x="970492" y="1113367"/>
                  <a:pt x="878417" y="1013883"/>
                  <a:pt x="749300" y="869950"/>
                </a:cubicBezTo>
                <a:cubicBezTo>
                  <a:pt x="620183" y="726017"/>
                  <a:pt x="436033" y="519642"/>
                  <a:pt x="311150" y="374650"/>
                </a:cubicBezTo>
                <a:cubicBezTo>
                  <a:pt x="186267" y="229658"/>
                  <a:pt x="93133" y="114829"/>
                  <a:pt x="0" y="0"/>
                </a:cubicBezTo>
              </a:path>
            </a:pathLst>
          </a:custGeom>
          <a:noFill/>
          <a:ln>
            <a:solidFill>
              <a:srgbClr val="089C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: figur 4">
            <a:extLst>
              <a:ext uri="{FF2B5EF4-FFF2-40B4-BE49-F238E27FC236}">
                <a16:creationId xmlns:a16="http://schemas.microsoft.com/office/drawing/2014/main" id="{75A9F4B6-BD84-8C7D-BE9C-D3C181BA9244}"/>
              </a:ext>
            </a:extLst>
          </p:cNvPr>
          <p:cNvSpPr/>
          <p:nvPr/>
        </p:nvSpPr>
        <p:spPr>
          <a:xfrm>
            <a:off x="1733550" y="2171700"/>
            <a:ext cx="3568700" cy="3460750"/>
          </a:xfrm>
          <a:custGeom>
            <a:avLst/>
            <a:gdLst>
              <a:gd name="connsiteX0" fmla="*/ 3568700 w 3568700"/>
              <a:gd name="connsiteY0" fmla="*/ 3460750 h 3460750"/>
              <a:gd name="connsiteX1" fmla="*/ 3270250 w 3568700"/>
              <a:gd name="connsiteY1" fmla="*/ 3213100 h 3460750"/>
              <a:gd name="connsiteX2" fmla="*/ 2895600 w 3568700"/>
              <a:gd name="connsiteY2" fmla="*/ 2908300 h 3460750"/>
              <a:gd name="connsiteX3" fmla="*/ 2482850 w 3568700"/>
              <a:gd name="connsiteY3" fmla="*/ 2546350 h 3460750"/>
              <a:gd name="connsiteX4" fmla="*/ 2076450 w 3568700"/>
              <a:gd name="connsiteY4" fmla="*/ 2178050 h 3460750"/>
              <a:gd name="connsiteX5" fmla="*/ 1682750 w 3568700"/>
              <a:gd name="connsiteY5" fmla="*/ 1822450 h 3460750"/>
              <a:gd name="connsiteX6" fmla="*/ 1257300 w 3568700"/>
              <a:gd name="connsiteY6" fmla="*/ 1409700 h 3460750"/>
              <a:gd name="connsiteX7" fmla="*/ 927100 w 3568700"/>
              <a:gd name="connsiteY7" fmla="*/ 1073150 h 3460750"/>
              <a:gd name="connsiteX8" fmla="*/ 647700 w 3568700"/>
              <a:gd name="connsiteY8" fmla="*/ 768350 h 3460750"/>
              <a:gd name="connsiteX9" fmla="*/ 311150 w 3568700"/>
              <a:gd name="connsiteY9" fmla="*/ 361950 h 3460750"/>
              <a:gd name="connsiteX10" fmla="*/ 0 w 3568700"/>
              <a:gd name="connsiteY10" fmla="*/ 0 h 346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68700" h="3460750">
                <a:moveTo>
                  <a:pt x="3568700" y="3460750"/>
                </a:moveTo>
                <a:lnTo>
                  <a:pt x="3270250" y="3213100"/>
                </a:lnTo>
                <a:cubicBezTo>
                  <a:pt x="3158067" y="3121025"/>
                  <a:pt x="3026833" y="3019425"/>
                  <a:pt x="2895600" y="2908300"/>
                </a:cubicBezTo>
                <a:cubicBezTo>
                  <a:pt x="2764367" y="2797175"/>
                  <a:pt x="2619375" y="2668058"/>
                  <a:pt x="2482850" y="2546350"/>
                </a:cubicBezTo>
                <a:cubicBezTo>
                  <a:pt x="2346325" y="2424642"/>
                  <a:pt x="2076450" y="2178050"/>
                  <a:pt x="2076450" y="2178050"/>
                </a:cubicBezTo>
                <a:cubicBezTo>
                  <a:pt x="1943100" y="2057400"/>
                  <a:pt x="1819275" y="1950508"/>
                  <a:pt x="1682750" y="1822450"/>
                </a:cubicBezTo>
                <a:cubicBezTo>
                  <a:pt x="1546225" y="1694392"/>
                  <a:pt x="1383242" y="1534583"/>
                  <a:pt x="1257300" y="1409700"/>
                </a:cubicBezTo>
                <a:cubicBezTo>
                  <a:pt x="1131358" y="1284817"/>
                  <a:pt x="1028700" y="1180042"/>
                  <a:pt x="927100" y="1073150"/>
                </a:cubicBezTo>
                <a:cubicBezTo>
                  <a:pt x="825500" y="966258"/>
                  <a:pt x="750358" y="886883"/>
                  <a:pt x="647700" y="768350"/>
                </a:cubicBezTo>
                <a:cubicBezTo>
                  <a:pt x="545042" y="649817"/>
                  <a:pt x="419100" y="490008"/>
                  <a:pt x="311150" y="361950"/>
                </a:cubicBezTo>
                <a:cubicBezTo>
                  <a:pt x="203200" y="233892"/>
                  <a:pt x="101600" y="116946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9EEDA587-D75E-743D-68F6-4B2693847627}"/>
              </a:ext>
            </a:extLst>
          </p:cNvPr>
          <p:cNvCxnSpPr>
            <a:cxnSpLocks/>
          </p:cNvCxnSpPr>
          <p:nvPr/>
        </p:nvCxnSpPr>
        <p:spPr>
          <a:xfrm>
            <a:off x="6000095" y="5234454"/>
            <a:ext cx="326003" cy="0"/>
          </a:xfrm>
          <a:prstGeom prst="line">
            <a:avLst/>
          </a:prstGeom>
          <a:ln w="12700">
            <a:solidFill>
              <a:srgbClr val="089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32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br>
              <a:rPr lang="nb-NO" dirty="0"/>
            </a:br>
            <a:r>
              <a:rPr lang="nb-NO" sz="1200" dirty="0"/>
              <a:t>med fortauskant mellom gang og sykkelareal</a:t>
            </a:r>
          </a:p>
        </p:txBody>
      </p:sp>
    </p:spTree>
    <p:extLst>
      <p:ext uri="{BB962C8B-B14F-4D97-AF65-F5344CB8AC3E}">
        <p14:creationId xmlns:p14="http://schemas.microsoft.com/office/powerpoint/2010/main" val="209836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br>
              <a:rPr lang="nb-NO" dirty="0"/>
            </a:br>
            <a:r>
              <a:rPr lang="nb-NO" sz="1200" dirty="0"/>
              <a:t>med fortauskant mellom gang og sykkelareal</a:t>
            </a:r>
          </a:p>
        </p:txBody>
      </p:sp>
      <p:sp>
        <p:nvSpPr>
          <p:cNvPr id="3" name="Frihåndsform 2"/>
          <p:cNvSpPr/>
          <p:nvPr/>
        </p:nvSpPr>
        <p:spPr>
          <a:xfrm>
            <a:off x="533400" y="2997200"/>
            <a:ext cx="4902200" cy="2273300"/>
          </a:xfrm>
          <a:custGeom>
            <a:avLst/>
            <a:gdLst>
              <a:gd name="connsiteX0" fmla="*/ 0 w 4902200"/>
              <a:gd name="connsiteY0" fmla="*/ 0 h 2273300"/>
              <a:gd name="connsiteX1" fmla="*/ 387350 w 4902200"/>
              <a:gd name="connsiteY1" fmla="*/ 88900 h 2273300"/>
              <a:gd name="connsiteX2" fmla="*/ 742950 w 4902200"/>
              <a:gd name="connsiteY2" fmla="*/ 146050 h 2273300"/>
              <a:gd name="connsiteX3" fmla="*/ 1073150 w 4902200"/>
              <a:gd name="connsiteY3" fmla="*/ 215900 h 2273300"/>
              <a:gd name="connsiteX4" fmla="*/ 1371600 w 4902200"/>
              <a:gd name="connsiteY4" fmla="*/ 241300 h 2273300"/>
              <a:gd name="connsiteX5" fmla="*/ 1631950 w 4902200"/>
              <a:gd name="connsiteY5" fmla="*/ 241300 h 2273300"/>
              <a:gd name="connsiteX6" fmla="*/ 1873250 w 4902200"/>
              <a:gd name="connsiteY6" fmla="*/ 190500 h 2273300"/>
              <a:gd name="connsiteX7" fmla="*/ 2095500 w 4902200"/>
              <a:gd name="connsiteY7" fmla="*/ 127000 h 2273300"/>
              <a:gd name="connsiteX8" fmla="*/ 2235200 w 4902200"/>
              <a:gd name="connsiteY8" fmla="*/ 107950 h 2273300"/>
              <a:gd name="connsiteX9" fmla="*/ 2324100 w 4902200"/>
              <a:gd name="connsiteY9" fmla="*/ 120650 h 2273300"/>
              <a:gd name="connsiteX10" fmla="*/ 2393950 w 4902200"/>
              <a:gd name="connsiteY10" fmla="*/ 177800 h 2273300"/>
              <a:gd name="connsiteX11" fmla="*/ 2565400 w 4902200"/>
              <a:gd name="connsiteY11" fmla="*/ 349250 h 2273300"/>
              <a:gd name="connsiteX12" fmla="*/ 2768600 w 4902200"/>
              <a:gd name="connsiteY12" fmla="*/ 565150 h 2273300"/>
              <a:gd name="connsiteX13" fmla="*/ 2978150 w 4902200"/>
              <a:gd name="connsiteY13" fmla="*/ 749300 h 2273300"/>
              <a:gd name="connsiteX14" fmla="*/ 3244850 w 4902200"/>
              <a:gd name="connsiteY14" fmla="*/ 984250 h 2273300"/>
              <a:gd name="connsiteX15" fmla="*/ 3632200 w 4902200"/>
              <a:gd name="connsiteY15" fmla="*/ 1289050 h 2273300"/>
              <a:gd name="connsiteX16" fmla="*/ 4146550 w 4902200"/>
              <a:gd name="connsiteY16" fmla="*/ 1689100 h 2273300"/>
              <a:gd name="connsiteX17" fmla="*/ 4552950 w 4902200"/>
              <a:gd name="connsiteY17" fmla="*/ 2000250 h 2273300"/>
              <a:gd name="connsiteX18" fmla="*/ 4902200 w 4902200"/>
              <a:gd name="connsiteY18" fmla="*/ 2273300 h 227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02200" h="2273300">
                <a:moveTo>
                  <a:pt x="0" y="0"/>
                </a:moveTo>
                <a:cubicBezTo>
                  <a:pt x="131762" y="32279"/>
                  <a:pt x="263525" y="64558"/>
                  <a:pt x="387350" y="88900"/>
                </a:cubicBezTo>
                <a:cubicBezTo>
                  <a:pt x="511175" y="113242"/>
                  <a:pt x="628650" y="124883"/>
                  <a:pt x="742950" y="146050"/>
                </a:cubicBezTo>
                <a:cubicBezTo>
                  <a:pt x="857250" y="167217"/>
                  <a:pt x="968375" y="200025"/>
                  <a:pt x="1073150" y="215900"/>
                </a:cubicBezTo>
                <a:cubicBezTo>
                  <a:pt x="1177925" y="231775"/>
                  <a:pt x="1278467" y="237067"/>
                  <a:pt x="1371600" y="241300"/>
                </a:cubicBezTo>
                <a:cubicBezTo>
                  <a:pt x="1464733" y="245533"/>
                  <a:pt x="1548342" y="249767"/>
                  <a:pt x="1631950" y="241300"/>
                </a:cubicBezTo>
                <a:cubicBezTo>
                  <a:pt x="1715558" y="232833"/>
                  <a:pt x="1795992" y="209550"/>
                  <a:pt x="1873250" y="190500"/>
                </a:cubicBezTo>
                <a:cubicBezTo>
                  <a:pt x="1950508" y="171450"/>
                  <a:pt x="2035175" y="140758"/>
                  <a:pt x="2095500" y="127000"/>
                </a:cubicBezTo>
                <a:cubicBezTo>
                  <a:pt x="2155825" y="113242"/>
                  <a:pt x="2197100" y="109008"/>
                  <a:pt x="2235200" y="107950"/>
                </a:cubicBezTo>
                <a:cubicBezTo>
                  <a:pt x="2273300" y="106892"/>
                  <a:pt x="2297642" y="109008"/>
                  <a:pt x="2324100" y="120650"/>
                </a:cubicBezTo>
                <a:cubicBezTo>
                  <a:pt x="2350558" y="132292"/>
                  <a:pt x="2353733" y="139700"/>
                  <a:pt x="2393950" y="177800"/>
                </a:cubicBezTo>
                <a:cubicBezTo>
                  <a:pt x="2434167" y="215900"/>
                  <a:pt x="2502958" y="284692"/>
                  <a:pt x="2565400" y="349250"/>
                </a:cubicBezTo>
                <a:cubicBezTo>
                  <a:pt x="2627842" y="413808"/>
                  <a:pt x="2699808" y="498475"/>
                  <a:pt x="2768600" y="565150"/>
                </a:cubicBezTo>
                <a:cubicBezTo>
                  <a:pt x="2837392" y="631825"/>
                  <a:pt x="2978150" y="749300"/>
                  <a:pt x="2978150" y="749300"/>
                </a:cubicBezTo>
                <a:cubicBezTo>
                  <a:pt x="3057525" y="819150"/>
                  <a:pt x="3135842" y="894292"/>
                  <a:pt x="3244850" y="984250"/>
                </a:cubicBezTo>
                <a:cubicBezTo>
                  <a:pt x="3353858" y="1074208"/>
                  <a:pt x="3632200" y="1289050"/>
                  <a:pt x="3632200" y="1289050"/>
                </a:cubicBezTo>
                <a:lnTo>
                  <a:pt x="4146550" y="1689100"/>
                </a:lnTo>
                <a:lnTo>
                  <a:pt x="4552950" y="2000250"/>
                </a:lnTo>
                <a:lnTo>
                  <a:pt x="4902200" y="22733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539750" y="1955800"/>
            <a:ext cx="2033989" cy="758546"/>
          </a:xfrm>
          <a:custGeom>
            <a:avLst/>
            <a:gdLst>
              <a:gd name="connsiteX0" fmla="*/ 0 w 2033989"/>
              <a:gd name="connsiteY0" fmla="*/ 508000 h 758546"/>
              <a:gd name="connsiteX1" fmla="*/ 552450 w 2033989"/>
              <a:gd name="connsiteY1" fmla="*/ 635000 h 758546"/>
              <a:gd name="connsiteX2" fmla="*/ 1003300 w 2033989"/>
              <a:gd name="connsiteY2" fmla="*/ 723900 h 758546"/>
              <a:gd name="connsiteX3" fmla="*/ 1276350 w 2033989"/>
              <a:gd name="connsiteY3" fmla="*/ 755650 h 758546"/>
              <a:gd name="connsiteX4" fmla="*/ 1466850 w 2033989"/>
              <a:gd name="connsiteY4" fmla="*/ 755650 h 758546"/>
              <a:gd name="connsiteX5" fmla="*/ 1663700 w 2033989"/>
              <a:gd name="connsiteY5" fmla="*/ 742950 h 758546"/>
              <a:gd name="connsiteX6" fmla="*/ 1885950 w 2033989"/>
              <a:gd name="connsiteY6" fmla="*/ 685800 h 758546"/>
              <a:gd name="connsiteX7" fmla="*/ 1974850 w 2033989"/>
              <a:gd name="connsiteY7" fmla="*/ 603250 h 758546"/>
              <a:gd name="connsiteX8" fmla="*/ 2032000 w 2033989"/>
              <a:gd name="connsiteY8" fmla="*/ 508000 h 758546"/>
              <a:gd name="connsiteX9" fmla="*/ 2012950 w 2033989"/>
              <a:gd name="connsiteY9" fmla="*/ 412750 h 758546"/>
              <a:gd name="connsiteX10" fmla="*/ 1936750 w 2033989"/>
              <a:gd name="connsiteY10" fmla="*/ 171450 h 758546"/>
              <a:gd name="connsiteX11" fmla="*/ 1885950 w 2033989"/>
              <a:gd name="connsiteY11" fmla="*/ 0 h 758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3989" h="758546">
                <a:moveTo>
                  <a:pt x="0" y="508000"/>
                </a:moveTo>
                <a:lnTo>
                  <a:pt x="552450" y="635000"/>
                </a:lnTo>
                <a:cubicBezTo>
                  <a:pt x="719667" y="670983"/>
                  <a:pt x="882650" y="703792"/>
                  <a:pt x="1003300" y="723900"/>
                </a:cubicBezTo>
                <a:cubicBezTo>
                  <a:pt x="1123950" y="744008"/>
                  <a:pt x="1199092" y="750358"/>
                  <a:pt x="1276350" y="755650"/>
                </a:cubicBezTo>
                <a:cubicBezTo>
                  <a:pt x="1353608" y="760942"/>
                  <a:pt x="1402292" y="757767"/>
                  <a:pt x="1466850" y="755650"/>
                </a:cubicBezTo>
                <a:cubicBezTo>
                  <a:pt x="1531408" y="753533"/>
                  <a:pt x="1593850" y="754592"/>
                  <a:pt x="1663700" y="742950"/>
                </a:cubicBezTo>
                <a:cubicBezTo>
                  <a:pt x="1733550" y="731308"/>
                  <a:pt x="1834092" y="709083"/>
                  <a:pt x="1885950" y="685800"/>
                </a:cubicBezTo>
                <a:cubicBezTo>
                  <a:pt x="1937808" y="662517"/>
                  <a:pt x="1950508" y="632883"/>
                  <a:pt x="1974850" y="603250"/>
                </a:cubicBezTo>
                <a:cubicBezTo>
                  <a:pt x="1999192" y="573617"/>
                  <a:pt x="2025650" y="539750"/>
                  <a:pt x="2032000" y="508000"/>
                </a:cubicBezTo>
                <a:cubicBezTo>
                  <a:pt x="2038350" y="476250"/>
                  <a:pt x="2028825" y="468842"/>
                  <a:pt x="2012950" y="412750"/>
                </a:cubicBezTo>
                <a:cubicBezTo>
                  <a:pt x="1997075" y="356658"/>
                  <a:pt x="1957917" y="240242"/>
                  <a:pt x="1936750" y="171450"/>
                </a:cubicBezTo>
                <a:cubicBezTo>
                  <a:pt x="1915583" y="102658"/>
                  <a:pt x="1900766" y="51329"/>
                  <a:pt x="18859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539750" y="3943350"/>
            <a:ext cx="4889500" cy="1780605"/>
          </a:xfrm>
          <a:custGeom>
            <a:avLst/>
            <a:gdLst>
              <a:gd name="connsiteX0" fmla="*/ 4889500 w 4889500"/>
              <a:gd name="connsiteY0" fmla="*/ 1320800 h 1780605"/>
              <a:gd name="connsiteX1" fmla="*/ 4648200 w 4889500"/>
              <a:gd name="connsiteY1" fmla="*/ 1473200 h 1780605"/>
              <a:gd name="connsiteX2" fmla="*/ 4337050 w 4889500"/>
              <a:gd name="connsiteY2" fmla="*/ 1638300 h 1780605"/>
              <a:gd name="connsiteX3" fmla="*/ 4095750 w 4889500"/>
              <a:gd name="connsiteY3" fmla="*/ 1733550 h 1780605"/>
              <a:gd name="connsiteX4" fmla="*/ 3943350 w 4889500"/>
              <a:gd name="connsiteY4" fmla="*/ 1771650 h 1780605"/>
              <a:gd name="connsiteX5" fmla="*/ 3752850 w 4889500"/>
              <a:gd name="connsiteY5" fmla="*/ 1778000 h 1780605"/>
              <a:gd name="connsiteX6" fmla="*/ 3581400 w 4889500"/>
              <a:gd name="connsiteY6" fmla="*/ 1778000 h 1780605"/>
              <a:gd name="connsiteX7" fmla="*/ 3302000 w 4889500"/>
              <a:gd name="connsiteY7" fmla="*/ 1746250 h 1780605"/>
              <a:gd name="connsiteX8" fmla="*/ 2876550 w 4889500"/>
              <a:gd name="connsiteY8" fmla="*/ 1606550 h 1780605"/>
              <a:gd name="connsiteX9" fmla="*/ 2343150 w 4889500"/>
              <a:gd name="connsiteY9" fmla="*/ 1371600 h 1780605"/>
              <a:gd name="connsiteX10" fmla="*/ 1936750 w 4889500"/>
              <a:gd name="connsiteY10" fmla="*/ 1168400 h 1780605"/>
              <a:gd name="connsiteX11" fmla="*/ 1708150 w 4889500"/>
              <a:gd name="connsiteY11" fmla="*/ 1035050 h 1780605"/>
              <a:gd name="connsiteX12" fmla="*/ 1428750 w 4889500"/>
              <a:gd name="connsiteY12" fmla="*/ 831850 h 1780605"/>
              <a:gd name="connsiteX13" fmla="*/ 1238250 w 4889500"/>
              <a:gd name="connsiteY13" fmla="*/ 698500 h 1780605"/>
              <a:gd name="connsiteX14" fmla="*/ 965200 w 4889500"/>
              <a:gd name="connsiteY14" fmla="*/ 520700 h 1780605"/>
              <a:gd name="connsiteX15" fmla="*/ 660400 w 4889500"/>
              <a:gd name="connsiteY15" fmla="*/ 336550 h 1780605"/>
              <a:gd name="connsiteX16" fmla="*/ 336550 w 4889500"/>
              <a:gd name="connsiteY16" fmla="*/ 152400 h 1780605"/>
              <a:gd name="connsiteX17" fmla="*/ 0 w 4889500"/>
              <a:gd name="connsiteY17" fmla="*/ 0 h 178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889500" h="1780605">
                <a:moveTo>
                  <a:pt x="4889500" y="1320800"/>
                </a:moveTo>
                <a:cubicBezTo>
                  <a:pt x="4814887" y="1370541"/>
                  <a:pt x="4740275" y="1420283"/>
                  <a:pt x="4648200" y="1473200"/>
                </a:cubicBezTo>
                <a:cubicBezTo>
                  <a:pt x="4556125" y="1526117"/>
                  <a:pt x="4429125" y="1594908"/>
                  <a:pt x="4337050" y="1638300"/>
                </a:cubicBezTo>
                <a:cubicBezTo>
                  <a:pt x="4244975" y="1681692"/>
                  <a:pt x="4161367" y="1711325"/>
                  <a:pt x="4095750" y="1733550"/>
                </a:cubicBezTo>
                <a:cubicBezTo>
                  <a:pt x="4030133" y="1755775"/>
                  <a:pt x="4000500" y="1764242"/>
                  <a:pt x="3943350" y="1771650"/>
                </a:cubicBezTo>
                <a:cubicBezTo>
                  <a:pt x="3886200" y="1779058"/>
                  <a:pt x="3813175" y="1776942"/>
                  <a:pt x="3752850" y="1778000"/>
                </a:cubicBezTo>
                <a:cubicBezTo>
                  <a:pt x="3692525" y="1779058"/>
                  <a:pt x="3656542" y="1783292"/>
                  <a:pt x="3581400" y="1778000"/>
                </a:cubicBezTo>
                <a:cubicBezTo>
                  <a:pt x="3506258" y="1772708"/>
                  <a:pt x="3419475" y="1774825"/>
                  <a:pt x="3302000" y="1746250"/>
                </a:cubicBezTo>
                <a:cubicBezTo>
                  <a:pt x="3184525" y="1717675"/>
                  <a:pt x="3036358" y="1668992"/>
                  <a:pt x="2876550" y="1606550"/>
                </a:cubicBezTo>
                <a:cubicBezTo>
                  <a:pt x="2716742" y="1544108"/>
                  <a:pt x="2499783" y="1444625"/>
                  <a:pt x="2343150" y="1371600"/>
                </a:cubicBezTo>
                <a:cubicBezTo>
                  <a:pt x="2186517" y="1298575"/>
                  <a:pt x="2042583" y="1224492"/>
                  <a:pt x="1936750" y="1168400"/>
                </a:cubicBezTo>
                <a:cubicBezTo>
                  <a:pt x="1830917" y="1112308"/>
                  <a:pt x="1792817" y="1091142"/>
                  <a:pt x="1708150" y="1035050"/>
                </a:cubicBezTo>
                <a:cubicBezTo>
                  <a:pt x="1623483" y="978958"/>
                  <a:pt x="1507067" y="887942"/>
                  <a:pt x="1428750" y="831850"/>
                </a:cubicBezTo>
                <a:cubicBezTo>
                  <a:pt x="1350433" y="775758"/>
                  <a:pt x="1315508" y="750358"/>
                  <a:pt x="1238250" y="698500"/>
                </a:cubicBezTo>
                <a:cubicBezTo>
                  <a:pt x="1160992" y="646642"/>
                  <a:pt x="1061508" y="581025"/>
                  <a:pt x="965200" y="520700"/>
                </a:cubicBezTo>
                <a:cubicBezTo>
                  <a:pt x="868892" y="460375"/>
                  <a:pt x="765175" y="397933"/>
                  <a:pt x="660400" y="336550"/>
                </a:cubicBezTo>
                <a:cubicBezTo>
                  <a:pt x="555625" y="275167"/>
                  <a:pt x="446617" y="208492"/>
                  <a:pt x="336550" y="152400"/>
                </a:cubicBezTo>
                <a:cubicBezTo>
                  <a:pt x="226483" y="96308"/>
                  <a:pt x="113241" y="48154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5810250" y="4076700"/>
            <a:ext cx="1301750" cy="927100"/>
          </a:xfrm>
          <a:custGeom>
            <a:avLst/>
            <a:gdLst>
              <a:gd name="connsiteX0" fmla="*/ 1301750 w 1301750"/>
              <a:gd name="connsiteY0" fmla="*/ 0 h 927100"/>
              <a:gd name="connsiteX1" fmla="*/ 863600 w 1301750"/>
              <a:gd name="connsiteY1" fmla="*/ 323850 h 927100"/>
              <a:gd name="connsiteX2" fmla="*/ 469900 w 1301750"/>
              <a:gd name="connsiteY2" fmla="*/ 596900 h 927100"/>
              <a:gd name="connsiteX3" fmla="*/ 0 w 1301750"/>
              <a:gd name="connsiteY3" fmla="*/ 927100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0" h="927100">
                <a:moveTo>
                  <a:pt x="1301750" y="0"/>
                </a:moveTo>
                <a:lnTo>
                  <a:pt x="863600" y="323850"/>
                </a:lnTo>
                <a:cubicBezTo>
                  <a:pt x="724958" y="423333"/>
                  <a:pt x="469900" y="596900"/>
                  <a:pt x="469900" y="596900"/>
                </a:cubicBezTo>
                <a:lnTo>
                  <a:pt x="0" y="9271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2870200" y="1955800"/>
            <a:ext cx="2933700" cy="3048000"/>
          </a:xfrm>
          <a:custGeom>
            <a:avLst/>
            <a:gdLst>
              <a:gd name="connsiteX0" fmla="*/ 2933700 w 2933700"/>
              <a:gd name="connsiteY0" fmla="*/ 3048000 h 3048000"/>
              <a:gd name="connsiteX1" fmla="*/ 2444750 w 2933700"/>
              <a:gd name="connsiteY1" fmla="*/ 2660650 h 3048000"/>
              <a:gd name="connsiteX2" fmla="*/ 1816100 w 2933700"/>
              <a:gd name="connsiteY2" fmla="*/ 2178050 h 3048000"/>
              <a:gd name="connsiteX3" fmla="*/ 1320800 w 2933700"/>
              <a:gd name="connsiteY3" fmla="*/ 1797050 h 3048000"/>
              <a:gd name="connsiteX4" fmla="*/ 1022350 w 2933700"/>
              <a:gd name="connsiteY4" fmla="*/ 1543050 h 3048000"/>
              <a:gd name="connsiteX5" fmla="*/ 736600 w 2933700"/>
              <a:gd name="connsiteY5" fmla="*/ 1282700 h 3048000"/>
              <a:gd name="connsiteX6" fmla="*/ 533400 w 2933700"/>
              <a:gd name="connsiteY6" fmla="*/ 1073150 h 3048000"/>
              <a:gd name="connsiteX7" fmla="*/ 412750 w 2933700"/>
              <a:gd name="connsiteY7" fmla="*/ 920750 h 3048000"/>
              <a:gd name="connsiteX8" fmla="*/ 304800 w 2933700"/>
              <a:gd name="connsiteY8" fmla="*/ 749300 h 3048000"/>
              <a:gd name="connsiteX9" fmla="*/ 203200 w 2933700"/>
              <a:gd name="connsiteY9" fmla="*/ 565150 h 3048000"/>
              <a:gd name="connsiteX10" fmla="*/ 114300 w 2933700"/>
              <a:gd name="connsiteY10" fmla="*/ 368300 h 3048000"/>
              <a:gd name="connsiteX11" fmla="*/ 38100 w 2933700"/>
              <a:gd name="connsiteY11" fmla="*/ 139700 h 3048000"/>
              <a:gd name="connsiteX12" fmla="*/ 0 w 2933700"/>
              <a:gd name="connsiteY12" fmla="*/ 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33700" h="3048000">
                <a:moveTo>
                  <a:pt x="2933700" y="3048000"/>
                </a:moveTo>
                <a:lnTo>
                  <a:pt x="2444750" y="2660650"/>
                </a:lnTo>
                <a:cubicBezTo>
                  <a:pt x="2258483" y="2515658"/>
                  <a:pt x="1816100" y="2178050"/>
                  <a:pt x="1816100" y="2178050"/>
                </a:cubicBezTo>
                <a:cubicBezTo>
                  <a:pt x="1628775" y="2034117"/>
                  <a:pt x="1453092" y="1902883"/>
                  <a:pt x="1320800" y="1797050"/>
                </a:cubicBezTo>
                <a:cubicBezTo>
                  <a:pt x="1188508" y="1691217"/>
                  <a:pt x="1119717" y="1628775"/>
                  <a:pt x="1022350" y="1543050"/>
                </a:cubicBezTo>
                <a:cubicBezTo>
                  <a:pt x="924983" y="1457325"/>
                  <a:pt x="818092" y="1361017"/>
                  <a:pt x="736600" y="1282700"/>
                </a:cubicBezTo>
                <a:cubicBezTo>
                  <a:pt x="655108" y="1204383"/>
                  <a:pt x="587375" y="1133475"/>
                  <a:pt x="533400" y="1073150"/>
                </a:cubicBezTo>
                <a:cubicBezTo>
                  <a:pt x="479425" y="1012825"/>
                  <a:pt x="450850" y="974725"/>
                  <a:pt x="412750" y="920750"/>
                </a:cubicBezTo>
                <a:cubicBezTo>
                  <a:pt x="374650" y="866775"/>
                  <a:pt x="339725" y="808567"/>
                  <a:pt x="304800" y="749300"/>
                </a:cubicBezTo>
                <a:cubicBezTo>
                  <a:pt x="269875" y="690033"/>
                  <a:pt x="234950" y="628650"/>
                  <a:pt x="203200" y="565150"/>
                </a:cubicBezTo>
                <a:cubicBezTo>
                  <a:pt x="171450" y="501650"/>
                  <a:pt x="141817" y="439208"/>
                  <a:pt x="114300" y="368300"/>
                </a:cubicBezTo>
                <a:cubicBezTo>
                  <a:pt x="86783" y="297392"/>
                  <a:pt x="57150" y="201083"/>
                  <a:pt x="38100" y="139700"/>
                </a:cubicBezTo>
                <a:cubicBezTo>
                  <a:pt x="19050" y="78317"/>
                  <a:pt x="9525" y="39158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Frihåndsform 10"/>
          <p:cNvSpPr/>
          <p:nvPr/>
        </p:nvSpPr>
        <p:spPr>
          <a:xfrm>
            <a:off x="533400" y="2673350"/>
            <a:ext cx="2165350" cy="256605"/>
          </a:xfrm>
          <a:custGeom>
            <a:avLst/>
            <a:gdLst>
              <a:gd name="connsiteX0" fmla="*/ 0 w 2165350"/>
              <a:gd name="connsiteY0" fmla="*/ 0 h 256605"/>
              <a:gd name="connsiteX1" fmla="*/ 463550 w 2165350"/>
              <a:gd name="connsiteY1" fmla="*/ 95250 h 256605"/>
              <a:gd name="connsiteX2" fmla="*/ 895350 w 2165350"/>
              <a:gd name="connsiteY2" fmla="*/ 184150 h 256605"/>
              <a:gd name="connsiteX3" fmla="*/ 1238250 w 2165350"/>
              <a:gd name="connsiteY3" fmla="*/ 247650 h 256605"/>
              <a:gd name="connsiteX4" fmla="*/ 1416050 w 2165350"/>
              <a:gd name="connsiteY4" fmla="*/ 254000 h 256605"/>
              <a:gd name="connsiteX5" fmla="*/ 1574800 w 2165350"/>
              <a:gd name="connsiteY5" fmla="*/ 254000 h 256605"/>
              <a:gd name="connsiteX6" fmla="*/ 1733550 w 2165350"/>
              <a:gd name="connsiteY6" fmla="*/ 222250 h 256605"/>
              <a:gd name="connsiteX7" fmla="*/ 1943100 w 2165350"/>
              <a:gd name="connsiteY7" fmla="*/ 158750 h 256605"/>
              <a:gd name="connsiteX8" fmla="*/ 2165350 w 2165350"/>
              <a:gd name="connsiteY8" fmla="*/ 76200 h 256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5350" h="256605">
                <a:moveTo>
                  <a:pt x="0" y="0"/>
                </a:moveTo>
                <a:lnTo>
                  <a:pt x="463550" y="95250"/>
                </a:lnTo>
                <a:lnTo>
                  <a:pt x="895350" y="184150"/>
                </a:lnTo>
                <a:cubicBezTo>
                  <a:pt x="1024467" y="209550"/>
                  <a:pt x="1151467" y="236008"/>
                  <a:pt x="1238250" y="247650"/>
                </a:cubicBezTo>
                <a:cubicBezTo>
                  <a:pt x="1325033" y="259292"/>
                  <a:pt x="1359958" y="252942"/>
                  <a:pt x="1416050" y="254000"/>
                </a:cubicBezTo>
                <a:cubicBezTo>
                  <a:pt x="1472142" y="255058"/>
                  <a:pt x="1521883" y="259292"/>
                  <a:pt x="1574800" y="254000"/>
                </a:cubicBezTo>
                <a:cubicBezTo>
                  <a:pt x="1627717" y="248708"/>
                  <a:pt x="1672167" y="238125"/>
                  <a:pt x="1733550" y="222250"/>
                </a:cubicBezTo>
                <a:cubicBezTo>
                  <a:pt x="1794933" y="206375"/>
                  <a:pt x="1871133" y="183092"/>
                  <a:pt x="1943100" y="158750"/>
                </a:cubicBezTo>
                <a:cubicBezTo>
                  <a:pt x="2015067" y="134408"/>
                  <a:pt x="2090208" y="105304"/>
                  <a:pt x="2165350" y="762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8" name="Rett linje 17"/>
          <p:cNvCxnSpPr>
            <a:stCxn id="11" idx="8"/>
          </p:cNvCxnSpPr>
          <p:nvPr/>
        </p:nvCxnSpPr>
        <p:spPr>
          <a:xfrm flipH="1" flipV="1">
            <a:off x="2573739" y="2438400"/>
            <a:ext cx="125011" cy="31115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/>
          <p:cNvCxnSpPr>
            <a:stCxn id="3" idx="18"/>
            <a:endCxn id="10" idx="0"/>
          </p:cNvCxnSpPr>
          <p:nvPr/>
        </p:nvCxnSpPr>
        <p:spPr>
          <a:xfrm flipV="1">
            <a:off x="5435600" y="5003800"/>
            <a:ext cx="368300" cy="266700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ihåndsform 44"/>
          <p:cNvSpPr/>
          <p:nvPr/>
        </p:nvSpPr>
        <p:spPr>
          <a:xfrm>
            <a:off x="1102843" y="5243714"/>
            <a:ext cx="1202100" cy="1116143"/>
          </a:xfrm>
          <a:custGeom>
            <a:avLst/>
            <a:gdLst>
              <a:gd name="connsiteX0" fmla="*/ 917026 w 1202100"/>
              <a:gd name="connsiteY0" fmla="*/ 1116143 h 1116143"/>
              <a:gd name="connsiteX1" fmla="*/ 1169509 w 1202100"/>
              <a:gd name="connsiteY1" fmla="*/ 945546 h 1116143"/>
              <a:gd name="connsiteX2" fmla="*/ 1189981 w 1202100"/>
              <a:gd name="connsiteY2" fmla="*/ 911426 h 1116143"/>
              <a:gd name="connsiteX3" fmla="*/ 1189981 w 1202100"/>
              <a:gd name="connsiteY3" fmla="*/ 877307 h 1116143"/>
              <a:gd name="connsiteX4" fmla="*/ 1176333 w 1202100"/>
              <a:gd name="connsiteY4" fmla="*/ 843187 h 1116143"/>
              <a:gd name="connsiteX5" fmla="*/ 889730 w 1202100"/>
              <a:gd name="connsiteY5" fmla="*/ 645295 h 1116143"/>
              <a:gd name="connsiteX6" fmla="*/ 439354 w 1202100"/>
              <a:gd name="connsiteY6" fmla="*/ 290453 h 1116143"/>
              <a:gd name="connsiteX7" fmla="*/ 125456 w 1202100"/>
              <a:gd name="connsiteY7" fmla="*/ 31146 h 1116143"/>
              <a:gd name="connsiteX8" fmla="*/ 98160 w 1202100"/>
              <a:gd name="connsiteY8" fmla="*/ 3850 h 1116143"/>
              <a:gd name="connsiteX9" fmla="*/ 64041 w 1202100"/>
              <a:gd name="connsiteY9" fmla="*/ 3850 h 1116143"/>
              <a:gd name="connsiteX10" fmla="*/ 29921 w 1202100"/>
              <a:gd name="connsiteY10" fmla="*/ 37970 h 1116143"/>
              <a:gd name="connsiteX11" fmla="*/ 2626 w 1202100"/>
              <a:gd name="connsiteY11" fmla="*/ 72089 h 1116143"/>
              <a:gd name="connsiteX12" fmla="*/ 2626 w 1202100"/>
              <a:gd name="connsiteY12" fmla="*/ 99385 h 1116143"/>
              <a:gd name="connsiteX13" fmla="*/ 16273 w 1202100"/>
              <a:gd name="connsiteY13" fmla="*/ 160799 h 1116143"/>
              <a:gd name="connsiteX14" fmla="*/ 118632 w 1202100"/>
              <a:gd name="connsiteY14" fmla="*/ 317749 h 1116143"/>
              <a:gd name="connsiteX15" fmla="*/ 282405 w 1202100"/>
              <a:gd name="connsiteY15" fmla="*/ 624823 h 1116143"/>
              <a:gd name="connsiteX16" fmla="*/ 384763 w 1202100"/>
              <a:gd name="connsiteY16" fmla="*/ 911426 h 1116143"/>
              <a:gd name="connsiteX17" fmla="*/ 466650 w 1202100"/>
              <a:gd name="connsiteY17" fmla="*/ 1116143 h 111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02100" h="1116143">
                <a:moveTo>
                  <a:pt x="917026" y="1116143"/>
                </a:moveTo>
                <a:cubicBezTo>
                  <a:pt x="1020521" y="1047904"/>
                  <a:pt x="1124017" y="979665"/>
                  <a:pt x="1169509" y="945546"/>
                </a:cubicBezTo>
                <a:cubicBezTo>
                  <a:pt x="1215001" y="911427"/>
                  <a:pt x="1186569" y="922799"/>
                  <a:pt x="1189981" y="911426"/>
                </a:cubicBezTo>
                <a:cubicBezTo>
                  <a:pt x="1193393" y="900053"/>
                  <a:pt x="1192256" y="888680"/>
                  <a:pt x="1189981" y="877307"/>
                </a:cubicBezTo>
                <a:cubicBezTo>
                  <a:pt x="1187706" y="865934"/>
                  <a:pt x="1226375" y="881856"/>
                  <a:pt x="1176333" y="843187"/>
                </a:cubicBezTo>
                <a:cubicBezTo>
                  <a:pt x="1126291" y="804518"/>
                  <a:pt x="1012560" y="737417"/>
                  <a:pt x="889730" y="645295"/>
                </a:cubicBezTo>
                <a:cubicBezTo>
                  <a:pt x="766900" y="553173"/>
                  <a:pt x="566733" y="392811"/>
                  <a:pt x="439354" y="290453"/>
                </a:cubicBezTo>
                <a:cubicBezTo>
                  <a:pt x="311975" y="188095"/>
                  <a:pt x="125456" y="31146"/>
                  <a:pt x="125456" y="31146"/>
                </a:cubicBezTo>
                <a:cubicBezTo>
                  <a:pt x="68590" y="-16621"/>
                  <a:pt x="108396" y="8399"/>
                  <a:pt x="98160" y="3850"/>
                </a:cubicBezTo>
                <a:cubicBezTo>
                  <a:pt x="87924" y="-699"/>
                  <a:pt x="75414" y="-1837"/>
                  <a:pt x="64041" y="3850"/>
                </a:cubicBezTo>
                <a:cubicBezTo>
                  <a:pt x="52668" y="9537"/>
                  <a:pt x="40157" y="26597"/>
                  <a:pt x="29921" y="37970"/>
                </a:cubicBezTo>
                <a:cubicBezTo>
                  <a:pt x="19685" y="49343"/>
                  <a:pt x="2626" y="72089"/>
                  <a:pt x="2626" y="72089"/>
                </a:cubicBezTo>
                <a:cubicBezTo>
                  <a:pt x="-1923" y="82325"/>
                  <a:pt x="352" y="84600"/>
                  <a:pt x="2626" y="99385"/>
                </a:cubicBezTo>
                <a:cubicBezTo>
                  <a:pt x="4900" y="114170"/>
                  <a:pt x="-3061" y="124405"/>
                  <a:pt x="16273" y="160799"/>
                </a:cubicBezTo>
                <a:cubicBezTo>
                  <a:pt x="35607" y="197193"/>
                  <a:pt x="74277" y="240412"/>
                  <a:pt x="118632" y="317749"/>
                </a:cubicBezTo>
                <a:cubicBezTo>
                  <a:pt x="162987" y="395086"/>
                  <a:pt x="238050" y="525877"/>
                  <a:pt x="282405" y="624823"/>
                </a:cubicBezTo>
                <a:cubicBezTo>
                  <a:pt x="326760" y="723769"/>
                  <a:pt x="354056" y="829539"/>
                  <a:pt x="384763" y="911426"/>
                </a:cubicBezTo>
                <a:cubicBezTo>
                  <a:pt x="415470" y="993313"/>
                  <a:pt x="441060" y="1054728"/>
                  <a:pt x="466650" y="111614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6" name="Frihåndsform 45"/>
          <p:cNvSpPr/>
          <p:nvPr/>
        </p:nvSpPr>
        <p:spPr>
          <a:xfrm>
            <a:off x="4674358" y="5656997"/>
            <a:ext cx="1235123" cy="696036"/>
          </a:xfrm>
          <a:custGeom>
            <a:avLst/>
            <a:gdLst>
              <a:gd name="connsiteX0" fmla="*/ 0 w 1235123"/>
              <a:gd name="connsiteY0" fmla="*/ 0 h 696036"/>
              <a:gd name="connsiteX1" fmla="*/ 341194 w 1235123"/>
              <a:gd name="connsiteY1" fmla="*/ 143302 h 696036"/>
              <a:gd name="connsiteX2" fmla="*/ 730155 w 1235123"/>
              <a:gd name="connsiteY2" fmla="*/ 327546 h 696036"/>
              <a:gd name="connsiteX3" fmla="*/ 1023582 w 1235123"/>
              <a:gd name="connsiteY3" fmla="*/ 532263 h 696036"/>
              <a:gd name="connsiteX4" fmla="*/ 1235123 w 1235123"/>
              <a:gd name="connsiteY4" fmla="*/ 696036 h 69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5123" h="696036">
                <a:moveTo>
                  <a:pt x="0" y="0"/>
                </a:moveTo>
                <a:cubicBezTo>
                  <a:pt x="109750" y="44355"/>
                  <a:pt x="219501" y="88711"/>
                  <a:pt x="341194" y="143302"/>
                </a:cubicBezTo>
                <a:cubicBezTo>
                  <a:pt x="462887" y="197893"/>
                  <a:pt x="616424" y="262719"/>
                  <a:pt x="730155" y="327546"/>
                </a:cubicBezTo>
                <a:cubicBezTo>
                  <a:pt x="843886" y="392373"/>
                  <a:pt x="939421" y="470848"/>
                  <a:pt x="1023582" y="532263"/>
                </a:cubicBezTo>
                <a:cubicBezTo>
                  <a:pt x="1107743" y="593678"/>
                  <a:pt x="1171433" y="644857"/>
                  <a:pt x="1235123" y="696036"/>
                </a:cubicBezTo>
              </a:path>
            </a:pathLst>
          </a:cu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8" name="Rektangel 47"/>
          <p:cNvSpPr/>
          <p:nvPr/>
        </p:nvSpPr>
        <p:spPr>
          <a:xfrm rot="2291067">
            <a:off x="3461113" y="4098510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49" name="Rektangel 48"/>
          <p:cNvSpPr/>
          <p:nvPr/>
        </p:nvSpPr>
        <p:spPr>
          <a:xfrm rot="634558">
            <a:off x="450572" y="2840468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50" name="Rektangel 49"/>
          <p:cNvSpPr/>
          <p:nvPr/>
        </p:nvSpPr>
        <p:spPr>
          <a:xfrm rot="684806">
            <a:off x="455759" y="2599837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51" name="Rektangel 50"/>
          <p:cNvSpPr/>
          <p:nvPr/>
        </p:nvSpPr>
        <p:spPr>
          <a:xfrm rot="2237033">
            <a:off x="3670085" y="3777743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52" name="Rektangel 51"/>
          <p:cNvSpPr/>
          <p:nvPr/>
        </p:nvSpPr>
        <p:spPr>
          <a:xfrm rot="19353299">
            <a:off x="5476726" y="5022760"/>
            <a:ext cx="15536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(enkelBilveg)</a:t>
            </a:r>
          </a:p>
        </p:txBody>
      </p:sp>
      <p:sp>
        <p:nvSpPr>
          <p:cNvPr id="53" name="Rektangel 52"/>
          <p:cNvSpPr/>
          <p:nvPr/>
        </p:nvSpPr>
        <p:spPr>
          <a:xfrm rot="1999357">
            <a:off x="661759" y="4844501"/>
            <a:ext cx="16642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(kanalisertVeg)</a:t>
            </a:r>
          </a:p>
        </p:txBody>
      </p:sp>
      <p:sp>
        <p:nvSpPr>
          <p:cNvPr id="54" name="Rektangel 53"/>
          <p:cNvSpPr/>
          <p:nvPr/>
        </p:nvSpPr>
        <p:spPr>
          <a:xfrm>
            <a:off x="3228007" y="6075393"/>
            <a:ext cx="15648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(rundkjøring)</a:t>
            </a:r>
          </a:p>
        </p:txBody>
      </p:sp>
      <p:sp>
        <p:nvSpPr>
          <p:cNvPr id="56" name="Frihåndsform 55"/>
          <p:cNvSpPr/>
          <p:nvPr/>
        </p:nvSpPr>
        <p:spPr>
          <a:xfrm>
            <a:off x="3107227" y="1937141"/>
            <a:ext cx="2686862" cy="2677879"/>
          </a:xfrm>
          <a:custGeom>
            <a:avLst/>
            <a:gdLst>
              <a:gd name="connsiteX0" fmla="*/ 0 w 2686862"/>
              <a:gd name="connsiteY0" fmla="*/ 0 h 2677879"/>
              <a:gd name="connsiteX1" fmla="*/ 60671 w 2686862"/>
              <a:gd name="connsiteY1" fmla="*/ 234017 h 2677879"/>
              <a:gd name="connsiteX2" fmla="*/ 164678 w 2686862"/>
              <a:gd name="connsiteY2" fmla="*/ 442032 h 2677879"/>
              <a:gd name="connsiteX3" fmla="*/ 273019 w 2686862"/>
              <a:gd name="connsiteY3" fmla="*/ 658715 h 2677879"/>
              <a:gd name="connsiteX4" fmla="*/ 433364 w 2686862"/>
              <a:gd name="connsiteY4" fmla="*/ 892732 h 2677879"/>
              <a:gd name="connsiteX5" fmla="*/ 676049 w 2686862"/>
              <a:gd name="connsiteY5" fmla="*/ 1165752 h 2677879"/>
              <a:gd name="connsiteX6" fmla="*/ 988072 w 2686862"/>
              <a:gd name="connsiteY6" fmla="*/ 1447439 h 2677879"/>
              <a:gd name="connsiteX7" fmla="*/ 1408436 w 2686862"/>
              <a:gd name="connsiteY7" fmla="*/ 1794131 h 2677879"/>
              <a:gd name="connsiteX8" fmla="*/ 1820132 w 2686862"/>
              <a:gd name="connsiteY8" fmla="*/ 2093153 h 2677879"/>
              <a:gd name="connsiteX9" fmla="*/ 2179825 w 2686862"/>
              <a:gd name="connsiteY9" fmla="*/ 2370506 h 2677879"/>
              <a:gd name="connsiteX10" fmla="*/ 2483181 w 2686862"/>
              <a:gd name="connsiteY10" fmla="*/ 2621858 h 2677879"/>
              <a:gd name="connsiteX11" fmla="*/ 2574187 w 2686862"/>
              <a:gd name="connsiteY11" fmla="*/ 2673862 h 2677879"/>
              <a:gd name="connsiteX12" fmla="*/ 2626191 w 2686862"/>
              <a:gd name="connsiteY12" fmla="*/ 2673862 h 2677879"/>
              <a:gd name="connsiteX13" fmla="*/ 2686862 w 2686862"/>
              <a:gd name="connsiteY13" fmla="*/ 2669528 h 267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86862" h="2677879">
                <a:moveTo>
                  <a:pt x="0" y="0"/>
                </a:moveTo>
                <a:cubicBezTo>
                  <a:pt x="16612" y="80172"/>
                  <a:pt x="33225" y="160345"/>
                  <a:pt x="60671" y="234017"/>
                </a:cubicBezTo>
                <a:cubicBezTo>
                  <a:pt x="88117" y="307689"/>
                  <a:pt x="164678" y="442032"/>
                  <a:pt x="164678" y="442032"/>
                </a:cubicBezTo>
                <a:cubicBezTo>
                  <a:pt x="200069" y="512815"/>
                  <a:pt x="228238" y="583599"/>
                  <a:pt x="273019" y="658715"/>
                </a:cubicBezTo>
                <a:cubicBezTo>
                  <a:pt x="317800" y="733831"/>
                  <a:pt x="366192" y="808226"/>
                  <a:pt x="433364" y="892732"/>
                </a:cubicBezTo>
                <a:cubicBezTo>
                  <a:pt x="500536" y="977238"/>
                  <a:pt x="583598" y="1073301"/>
                  <a:pt x="676049" y="1165752"/>
                </a:cubicBezTo>
                <a:cubicBezTo>
                  <a:pt x="768500" y="1258203"/>
                  <a:pt x="866008" y="1342709"/>
                  <a:pt x="988072" y="1447439"/>
                </a:cubicBezTo>
                <a:cubicBezTo>
                  <a:pt x="1110137" y="1552169"/>
                  <a:pt x="1269759" y="1686512"/>
                  <a:pt x="1408436" y="1794131"/>
                </a:cubicBezTo>
                <a:cubicBezTo>
                  <a:pt x="1547113" y="1901750"/>
                  <a:pt x="1691567" y="1997091"/>
                  <a:pt x="1820132" y="2093153"/>
                </a:cubicBezTo>
                <a:cubicBezTo>
                  <a:pt x="1948697" y="2189216"/>
                  <a:pt x="2069317" y="2282389"/>
                  <a:pt x="2179825" y="2370506"/>
                </a:cubicBezTo>
                <a:cubicBezTo>
                  <a:pt x="2290333" y="2458623"/>
                  <a:pt x="2417454" y="2571299"/>
                  <a:pt x="2483181" y="2621858"/>
                </a:cubicBezTo>
                <a:cubicBezTo>
                  <a:pt x="2548908" y="2672417"/>
                  <a:pt x="2550352" y="2665195"/>
                  <a:pt x="2574187" y="2673862"/>
                </a:cubicBezTo>
                <a:cubicBezTo>
                  <a:pt x="2598022" y="2682529"/>
                  <a:pt x="2607412" y="2674584"/>
                  <a:pt x="2626191" y="2673862"/>
                </a:cubicBezTo>
                <a:cubicBezTo>
                  <a:pt x="2644970" y="2673140"/>
                  <a:pt x="2665916" y="2671334"/>
                  <a:pt x="2686862" y="266952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7" name="Frihåndsform 56"/>
          <p:cNvSpPr/>
          <p:nvPr/>
        </p:nvSpPr>
        <p:spPr>
          <a:xfrm>
            <a:off x="6292459" y="3635932"/>
            <a:ext cx="823393" cy="589376"/>
          </a:xfrm>
          <a:custGeom>
            <a:avLst/>
            <a:gdLst>
              <a:gd name="connsiteX0" fmla="*/ 0 w 823393"/>
              <a:gd name="connsiteY0" fmla="*/ 589376 h 589376"/>
              <a:gd name="connsiteX1" fmla="*/ 234017 w 823393"/>
              <a:gd name="connsiteY1" fmla="*/ 420364 h 589376"/>
              <a:gd name="connsiteX2" fmla="*/ 554707 w 823393"/>
              <a:gd name="connsiteY2" fmla="*/ 195014 h 589376"/>
              <a:gd name="connsiteX3" fmla="*/ 823393 w 823393"/>
              <a:gd name="connsiteY3" fmla="*/ 0 h 58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393" h="589376">
                <a:moveTo>
                  <a:pt x="0" y="589376"/>
                </a:moveTo>
                <a:lnTo>
                  <a:pt x="234017" y="420364"/>
                </a:lnTo>
                <a:lnTo>
                  <a:pt x="554707" y="195014"/>
                </a:lnTo>
                <a:cubicBezTo>
                  <a:pt x="652936" y="124953"/>
                  <a:pt x="738164" y="62476"/>
                  <a:pt x="823393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8" name="Frihåndsform 57"/>
          <p:cNvSpPr/>
          <p:nvPr/>
        </p:nvSpPr>
        <p:spPr>
          <a:xfrm>
            <a:off x="3718271" y="1937141"/>
            <a:ext cx="2093205" cy="2669528"/>
          </a:xfrm>
          <a:custGeom>
            <a:avLst/>
            <a:gdLst>
              <a:gd name="connsiteX0" fmla="*/ 2080152 w 2093205"/>
              <a:gd name="connsiteY0" fmla="*/ 2669528 h 2669528"/>
              <a:gd name="connsiteX1" fmla="*/ 2093153 w 2093205"/>
              <a:gd name="connsiteY1" fmla="*/ 2604523 h 2669528"/>
              <a:gd name="connsiteX2" fmla="*/ 2075818 w 2093205"/>
              <a:gd name="connsiteY2" fmla="*/ 2535185 h 2669528"/>
              <a:gd name="connsiteX3" fmla="*/ 1989145 w 2093205"/>
              <a:gd name="connsiteY3" fmla="*/ 2405176 h 2669528"/>
              <a:gd name="connsiteX4" fmla="*/ 1655454 w 2093205"/>
              <a:gd name="connsiteY4" fmla="*/ 1915473 h 2669528"/>
              <a:gd name="connsiteX5" fmla="*/ 1278427 w 2093205"/>
              <a:gd name="connsiteY5" fmla="*/ 1352099 h 2669528"/>
              <a:gd name="connsiteX6" fmla="*/ 979405 w 2093205"/>
              <a:gd name="connsiteY6" fmla="*/ 892732 h 2669528"/>
              <a:gd name="connsiteX7" fmla="*/ 715052 w 2093205"/>
              <a:gd name="connsiteY7" fmla="*/ 580709 h 2669528"/>
              <a:gd name="connsiteX8" fmla="*/ 429031 w 2093205"/>
              <a:gd name="connsiteY8" fmla="*/ 307689 h 2669528"/>
              <a:gd name="connsiteX9" fmla="*/ 203682 w 2093205"/>
              <a:gd name="connsiteY9" fmla="*/ 138677 h 2669528"/>
              <a:gd name="connsiteX10" fmla="*/ 0 w 2093205"/>
              <a:gd name="connsiteY10" fmla="*/ 0 h 266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3205" h="2669528">
                <a:moveTo>
                  <a:pt x="2080152" y="2669528"/>
                </a:moveTo>
                <a:cubicBezTo>
                  <a:pt x="2087013" y="2648220"/>
                  <a:pt x="2093875" y="2626913"/>
                  <a:pt x="2093153" y="2604523"/>
                </a:cubicBezTo>
                <a:cubicBezTo>
                  <a:pt x="2092431" y="2582133"/>
                  <a:pt x="2093153" y="2568409"/>
                  <a:pt x="2075818" y="2535185"/>
                </a:cubicBezTo>
                <a:cubicBezTo>
                  <a:pt x="2058483" y="2501960"/>
                  <a:pt x="1989145" y="2405176"/>
                  <a:pt x="1989145" y="2405176"/>
                </a:cubicBezTo>
                <a:lnTo>
                  <a:pt x="1655454" y="1915473"/>
                </a:lnTo>
                <a:cubicBezTo>
                  <a:pt x="1537001" y="1739960"/>
                  <a:pt x="1391102" y="1522556"/>
                  <a:pt x="1278427" y="1352099"/>
                </a:cubicBezTo>
                <a:cubicBezTo>
                  <a:pt x="1165752" y="1181642"/>
                  <a:pt x="1073301" y="1021297"/>
                  <a:pt x="979405" y="892732"/>
                </a:cubicBezTo>
                <a:cubicBezTo>
                  <a:pt x="885509" y="764167"/>
                  <a:pt x="806781" y="678216"/>
                  <a:pt x="715052" y="580709"/>
                </a:cubicBezTo>
                <a:cubicBezTo>
                  <a:pt x="623323" y="483202"/>
                  <a:pt x="514259" y="381361"/>
                  <a:pt x="429031" y="307689"/>
                </a:cubicBezTo>
                <a:cubicBezTo>
                  <a:pt x="343803" y="234017"/>
                  <a:pt x="275187" y="189958"/>
                  <a:pt x="203682" y="138677"/>
                </a:cubicBezTo>
                <a:cubicBezTo>
                  <a:pt x="132177" y="87396"/>
                  <a:pt x="66088" y="43698"/>
                  <a:pt x="0" y="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0" name="Frihåndsform 59"/>
          <p:cNvSpPr/>
          <p:nvPr/>
        </p:nvSpPr>
        <p:spPr>
          <a:xfrm>
            <a:off x="4606630" y="1945809"/>
            <a:ext cx="1681495" cy="2293477"/>
          </a:xfrm>
          <a:custGeom>
            <a:avLst/>
            <a:gdLst>
              <a:gd name="connsiteX0" fmla="*/ 1681495 w 1681495"/>
              <a:gd name="connsiteY0" fmla="*/ 2279499 h 2293477"/>
              <a:gd name="connsiteX1" fmla="*/ 1586155 w 1681495"/>
              <a:gd name="connsiteY1" fmla="*/ 2292500 h 2293477"/>
              <a:gd name="connsiteX2" fmla="*/ 1521150 w 1681495"/>
              <a:gd name="connsiteY2" fmla="*/ 2288166 h 2293477"/>
              <a:gd name="connsiteX3" fmla="*/ 1469146 w 1681495"/>
              <a:gd name="connsiteY3" fmla="*/ 2253497 h 2293477"/>
              <a:gd name="connsiteX4" fmla="*/ 1373806 w 1681495"/>
              <a:gd name="connsiteY4" fmla="*/ 2149490 h 2293477"/>
              <a:gd name="connsiteX5" fmla="*/ 1200460 w 1681495"/>
              <a:gd name="connsiteY5" fmla="*/ 1889471 h 2293477"/>
              <a:gd name="connsiteX6" fmla="*/ 858102 w 1681495"/>
              <a:gd name="connsiteY6" fmla="*/ 1330430 h 2293477"/>
              <a:gd name="connsiteX7" fmla="*/ 541745 w 1681495"/>
              <a:gd name="connsiteY7" fmla="*/ 849395 h 2293477"/>
              <a:gd name="connsiteX8" fmla="*/ 251391 w 1681495"/>
              <a:gd name="connsiteY8" fmla="*/ 455033 h 2293477"/>
              <a:gd name="connsiteX9" fmla="*/ 4373 w 1681495"/>
              <a:gd name="connsiteY9" fmla="*/ 125675 h 2293477"/>
              <a:gd name="connsiteX10" fmla="*/ 117048 w 1681495"/>
              <a:gd name="connsiteY10" fmla="*/ 0 h 2293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1495" h="2293477">
                <a:moveTo>
                  <a:pt x="1681495" y="2279499"/>
                </a:moveTo>
                <a:cubicBezTo>
                  <a:pt x="1647187" y="2285277"/>
                  <a:pt x="1612879" y="2291056"/>
                  <a:pt x="1586155" y="2292500"/>
                </a:cubicBezTo>
                <a:cubicBezTo>
                  <a:pt x="1559431" y="2293944"/>
                  <a:pt x="1540652" y="2294667"/>
                  <a:pt x="1521150" y="2288166"/>
                </a:cubicBezTo>
                <a:cubicBezTo>
                  <a:pt x="1501648" y="2281665"/>
                  <a:pt x="1493703" y="2276610"/>
                  <a:pt x="1469146" y="2253497"/>
                </a:cubicBezTo>
                <a:cubicBezTo>
                  <a:pt x="1444589" y="2230384"/>
                  <a:pt x="1418587" y="2210161"/>
                  <a:pt x="1373806" y="2149490"/>
                </a:cubicBezTo>
                <a:cubicBezTo>
                  <a:pt x="1329025" y="2088819"/>
                  <a:pt x="1286411" y="2025981"/>
                  <a:pt x="1200460" y="1889471"/>
                </a:cubicBezTo>
                <a:cubicBezTo>
                  <a:pt x="1114509" y="1752961"/>
                  <a:pt x="967888" y="1503776"/>
                  <a:pt x="858102" y="1330430"/>
                </a:cubicBezTo>
                <a:cubicBezTo>
                  <a:pt x="748316" y="1157084"/>
                  <a:pt x="642863" y="995294"/>
                  <a:pt x="541745" y="849395"/>
                </a:cubicBezTo>
                <a:cubicBezTo>
                  <a:pt x="440626" y="703495"/>
                  <a:pt x="340953" y="575653"/>
                  <a:pt x="251391" y="455033"/>
                </a:cubicBezTo>
                <a:cubicBezTo>
                  <a:pt x="161829" y="334413"/>
                  <a:pt x="26763" y="201514"/>
                  <a:pt x="4373" y="125675"/>
                </a:cubicBezTo>
                <a:cubicBezTo>
                  <a:pt x="-18017" y="49836"/>
                  <a:pt x="49515" y="24918"/>
                  <a:pt x="117048" y="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61" name="Rett linje 60"/>
          <p:cNvCxnSpPr>
            <a:endCxn id="57" idx="0"/>
          </p:cNvCxnSpPr>
          <p:nvPr/>
        </p:nvCxnSpPr>
        <p:spPr>
          <a:xfrm flipV="1">
            <a:off x="5791563" y="4225308"/>
            <a:ext cx="500896" cy="381361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Sylinder 62"/>
          <p:cNvSpPr txBox="1"/>
          <p:nvPr/>
        </p:nvSpPr>
        <p:spPr>
          <a:xfrm>
            <a:off x="4861768" y="2062042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tekst</a:t>
            </a:r>
            <a:r>
              <a:rPr lang="nb-NO" sz="1000" dirty="0">
                <a:solidFill>
                  <a:srgbClr val="00B0F0"/>
                </a:solidFill>
              </a:rPr>
              <a:t>       </a:t>
            </a:r>
            <a:r>
              <a:rPr lang="nb-NO" sz="1000" dirty="0">
                <a:solidFill>
                  <a:srgbClr val="0070C0"/>
                </a:solidFill>
              </a:rPr>
              <a:t>Objekttype flater (typeveg) </a:t>
            </a:r>
          </a:p>
        </p:txBody>
      </p:sp>
      <p:cxnSp>
        <p:nvCxnSpPr>
          <p:cNvPr id="64" name="Rett linje 63"/>
          <p:cNvCxnSpPr/>
          <p:nvPr/>
        </p:nvCxnSpPr>
        <p:spPr>
          <a:xfrm flipH="1" flipV="1">
            <a:off x="4943220" y="2191159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Rett linje 64"/>
          <p:cNvCxnSpPr/>
          <p:nvPr/>
        </p:nvCxnSpPr>
        <p:spPr>
          <a:xfrm flipH="1">
            <a:off x="4943220" y="2342703"/>
            <a:ext cx="292381" cy="1943"/>
          </a:xfrm>
          <a:prstGeom prst="line">
            <a:avLst/>
          </a:prstGeom>
          <a:ln w="9525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Rett linje 65"/>
          <p:cNvCxnSpPr/>
          <p:nvPr/>
        </p:nvCxnSpPr>
        <p:spPr>
          <a:xfrm flipH="1">
            <a:off x="4951336" y="2491366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 flipH="1">
            <a:off x="4943220" y="2641996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kstSylinder 1"/>
          <p:cNvSpPr txBox="1"/>
          <p:nvPr/>
        </p:nvSpPr>
        <p:spPr>
          <a:xfrm>
            <a:off x="7903597" y="4142630"/>
            <a:ext cx="34429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Sjekk vegdekkekent nede til høyre: beskriv hvilke linjer som skal benyttes for forskjellige veger som krysser hverandre og når vegdekkekant, vegannenavgrensning eller vegfiktivgrense skal brukes…</a:t>
            </a:r>
          </a:p>
        </p:txBody>
      </p:sp>
      <p:sp>
        <p:nvSpPr>
          <p:cNvPr id="12" name="Frihåndsform 11"/>
          <p:cNvSpPr/>
          <p:nvPr/>
        </p:nvSpPr>
        <p:spPr>
          <a:xfrm>
            <a:off x="6259484" y="5960225"/>
            <a:ext cx="91440" cy="390699"/>
          </a:xfrm>
          <a:custGeom>
            <a:avLst/>
            <a:gdLst>
              <a:gd name="connsiteX0" fmla="*/ 0 w 91440"/>
              <a:gd name="connsiteY0" fmla="*/ 390699 h 390699"/>
              <a:gd name="connsiteX1" fmla="*/ 33251 w 91440"/>
              <a:gd name="connsiteY1" fmla="*/ 207819 h 390699"/>
              <a:gd name="connsiteX2" fmla="*/ 91440 w 91440"/>
              <a:gd name="connsiteY2" fmla="*/ 0 h 390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" h="390699">
                <a:moveTo>
                  <a:pt x="0" y="390699"/>
                </a:moveTo>
                <a:cubicBezTo>
                  <a:pt x="9005" y="331817"/>
                  <a:pt x="18011" y="272935"/>
                  <a:pt x="33251" y="207819"/>
                </a:cubicBezTo>
                <a:cubicBezTo>
                  <a:pt x="48491" y="142703"/>
                  <a:pt x="69965" y="71351"/>
                  <a:pt x="9144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3" name="Frihåndsform 12"/>
          <p:cNvSpPr/>
          <p:nvPr/>
        </p:nvSpPr>
        <p:spPr>
          <a:xfrm>
            <a:off x="6508865" y="4829695"/>
            <a:ext cx="606830" cy="764770"/>
          </a:xfrm>
          <a:custGeom>
            <a:avLst/>
            <a:gdLst>
              <a:gd name="connsiteX0" fmla="*/ 0 w 606830"/>
              <a:gd name="connsiteY0" fmla="*/ 764770 h 764770"/>
              <a:gd name="connsiteX1" fmla="*/ 174568 w 606830"/>
              <a:gd name="connsiteY1" fmla="*/ 473825 h 764770"/>
              <a:gd name="connsiteX2" fmla="*/ 415637 w 606830"/>
              <a:gd name="connsiteY2" fmla="*/ 174567 h 764770"/>
              <a:gd name="connsiteX3" fmla="*/ 606830 w 606830"/>
              <a:gd name="connsiteY3" fmla="*/ 0 h 76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830" h="764770">
                <a:moveTo>
                  <a:pt x="0" y="764770"/>
                </a:moveTo>
                <a:cubicBezTo>
                  <a:pt x="52647" y="668481"/>
                  <a:pt x="105295" y="572192"/>
                  <a:pt x="174568" y="473825"/>
                </a:cubicBezTo>
                <a:cubicBezTo>
                  <a:pt x="243841" y="375458"/>
                  <a:pt x="343593" y="253538"/>
                  <a:pt x="415637" y="174567"/>
                </a:cubicBezTo>
                <a:cubicBezTo>
                  <a:pt x="487681" y="95596"/>
                  <a:pt x="547255" y="47798"/>
                  <a:pt x="60683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36" name="Rett linje 35"/>
          <p:cNvCxnSpPr>
            <a:stCxn id="12" idx="2"/>
            <a:endCxn id="13" idx="0"/>
          </p:cNvCxnSpPr>
          <p:nvPr/>
        </p:nvCxnSpPr>
        <p:spPr>
          <a:xfrm flipV="1">
            <a:off x="6350924" y="5594465"/>
            <a:ext cx="157941" cy="365760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ihåndsform 15"/>
          <p:cNvSpPr/>
          <p:nvPr/>
        </p:nvSpPr>
        <p:spPr>
          <a:xfrm>
            <a:off x="6350925" y="5969786"/>
            <a:ext cx="346301" cy="389449"/>
          </a:xfrm>
          <a:custGeom>
            <a:avLst/>
            <a:gdLst>
              <a:gd name="connsiteX0" fmla="*/ 0 w 382385"/>
              <a:gd name="connsiteY0" fmla="*/ 0 h 407323"/>
              <a:gd name="connsiteX1" fmla="*/ 182880 w 382385"/>
              <a:gd name="connsiteY1" fmla="*/ 157942 h 407323"/>
              <a:gd name="connsiteX2" fmla="*/ 324196 w 382385"/>
              <a:gd name="connsiteY2" fmla="*/ 315883 h 407323"/>
              <a:gd name="connsiteX3" fmla="*/ 382385 w 382385"/>
              <a:gd name="connsiteY3" fmla="*/ 407323 h 407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385" h="407323">
                <a:moveTo>
                  <a:pt x="0" y="0"/>
                </a:moveTo>
                <a:cubicBezTo>
                  <a:pt x="64423" y="52647"/>
                  <a:pt x="128847" y="105295"/>
                  <a:pt x="182880" y="157942"/>
                </a:cubicBezTo>
                <a:cubicBezTo>
                  <a:pt x="236913" y="210589"/>
                  <a:pt x="290945" y="274320"/>
                  <a:pt x="324196" y="315883"/>
                </a:cubicBezTo>
                <a:cubicBezTo>
                  <a:pt x="357447" y="357447"/>
                  <a:pt x="369916" y="382385"/>
                  <a:pt x="382385" y="40732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7" name="Frihåndsform 16"/>
          <p:cNvSpPr/>
          <p:nvPr/>
        </p:nvSpPr>
        <p:spPr>
          <a:xfrm>
            <a:off x="6508866" y="5594465"/>
            <a:ext cx="615142" cy="473826"/>
          </a:xfrm>
          <a:custGeom>
            <a:avLst/>
            <a:gdLst>
              <a:gd name="connsiteX0" fmla="*/ 0 w 606829"/>
              <a:gd name="connsiteY0" fmla="*/ 0 h 498764"/>
              <a:gd name="connsiteX1" fmla="*/ 216131 w 606829"/>
              <a:gd name="connsiteY1" fmla="*/ 182880 h 498764"/>
              <a:gd name="connsiteX2" fmla="*/ 457200 w 606829"/>
              <a:gd name="connsiteY2" fmla="*/ 365760 h 498764"/>
              <a:gd name="connsiteX3" fmla="*/ 606829 w 606829"/>
              <a:gd name="connsiteY3" fmla="*/ 498764 h 49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829" h="498764">
                <a:moveTo>
                  <a:pt x="0" y="0"/>
                </a:moveTo>
                <a:cubicBezTo>
                  <a:pt x="69965" y="60960"/>
                  <a:pt x="139931" y="121920"/>
                  <a:pt x="216131" y="182880"/>
                </a:cubicBezTo>
                <a:cubicBezTo>
                  <a:pt x="292331" y="243840"/>
                  <a:pt x="392084" y="313113"/>
                  <a:pt x="457200" y="365760"/>
                </a:cubicBezTo>
                <a:cubicBezTo>
                  <a:pt x="522316" y="418407"/>
                  <a:pt x="564572" y="458585"/>
                  <a:pt x="606829" y="49876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9" name="Frihåndsform 18"/>
          <p:cNvSpPr/>
          <p:nvPr/>
        </p:nvSpPr>
        <p:spPr>
          <a:xfrm>
            <a:off x="2307771" y="5660571"/>
            <a:ext cx="1428206" cy="505098"/>
          </a:xfrm>
          <a:custGeom>
            <a:avLst/>
            <a:gdLst>
              <a:gd name="connsiteX0" fmla="*/ 0 w 1428206"/>
              <a:gd name="connsiteY0" fmla="*/ 505098 h 505098"/>
              <a:gd name="connsiteX1" fmla="*/ 452846 w 1428206"/>
              <a:gd name="connsiteY1" fmla="*/ 287383 h 505098"/>
              <a:gd name="connsiteX2" fmla="*/ 827315 w 1428206"/>
              <a:gd name="connsiteY2" fmla="*/ 139338 h 505098"/>
              <a:gd name="connsiteX3" fmla="*/ 1158240 w 1428206"/>
              <a:gd name="connsiteY3" fmla="*/ 43543 h 505098"/>
              <a:gd name="connsiteX4" fmla="*/ 1428206 w 1428206"/>
              <a:gd name="connsiteY4" fmla="*/ 0 h 505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8206" h="505098">
                <a:moveTo>
                  <a:pt x="0" y="505098"/>
                </a:moveTo>
                <a:cubicBezTo>
                  <a:pt x="157480" y="426720"/>
                  <a:pt x="314960" y="348343"/>
                  <a:pt x="452846" y="287383"/>
                </a:cubicBezTo>
                <a:cubicBezTo>
                  <a:pt x="590732" y="226423"/>
                  <a:pt x="709749" y="179978"/>
                  <a:pt x="827315" y="139338"/>
                </a:cubicBezTo>
                <a:cubicBezTo>
                  <a:pt x="944881" y="98698"/>
                  <a:pt x="1058092" y="66766"/>
                  <a:pt x="1158240" y="43543"/>
                </a:cubicBezTo>
                <a:cubicBezTo>
                  <a:pt x="1258388" y="20320"/>
                  <a:pt x="1343297" y="10160"/>
                  <a:pt x="1428206" y="0"/>
                </a:cubicBezTo>
              </a:path>
            </a:pathLst>
          </a:cu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27407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Veglenker og andre objekttyper (FKB-Veg 5.0)</a:t>
            </a:r>
            <a:br>
              <a:rPr lang="nb-NO" dirty="0"/>
            </a:br>
            <a:r>
              <a:rPr lang="nb-NO" sz="1200" dirty="0"/>
              <a:t>med fortauskant mellom gang og sykkelareal</a:t>
            </a:r>
          </a:p>
        </p:txBody>
      </p:sp>
      <p:sp>
        <p:nvSpPr>
          <p:cNvPr id="7" name="Frihåndsform 6"/>
          <p:cNvSpPr/>
          <p:nvPr/>
        </p:nvSpPr>
        <p:spPr>
          <a:xfrm>
            <a:off x="546100" y="4724400"/>
            <a:ext cx="1847850" cy="1403350"/>
          </a:xfrm>
          <a:custGeom>
            <a:avLst/>
            <a:gdLst>
              <a:gd name="connsiteX0" fmla="*/ 1847850 w 1847850"/>
              <a:gd name="connsiteY0" fmla="*/ 1403350 h 1403350"/>
              <a:gd name="connsiteX1" fmla="*/ 1460500 w 1847850"/>
              <a:gd name="connsiteY1" fmla="*/ 1111250 h 1403350"/>
              <a:gd name="connsiteX2" fmla="*/ 882650 w 1847850"/>
              <a:gd name="connsiteY2" fmla="*/ 679450 h 1403350"/>
              <a:gd name="connsiteX3" fmla="*/ 438150 w 1847850"/>
              <a:gd name="connsiteY3" fmla="*/ 317500 h 1403350"/>
              <a:gd name="connsiteX4" fmla="*/ 177800 w 1847850"/>
              <a:gd name="connsiteY4" fmla="*/ 127000 h 1403350"/>
              <a:gd name="connsiteX5" fmla="*/ 0 w 1847850"/>
              <a:gd name="connsiteY5" fmla="*/ 0 h 140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7850" h="1403350">
                <a:moveTo>
                  <a:pt x="1847850" y="1403350"/>
                </a:moveTo>
                <a:lnTo>
                  <a:pt x="1460500" y="1111250"/>
                </a:lnTo>
                <a:cubicBezTo>
                  <a:pt x="1299633" y="990600"/>
                  <a:pt x="1053042" y="811742"/>
                  <a:pt x="882650" y="679450"/>
                </a:cubicBezTo>
                <a:cubicBezTo>
                  <a:pt x="712258" y="547158"/>
                  <a:pt x="555625" y="409575"/>
                  <a:pt x="438150" y="317500"/>
                </a:cubicBezTo>
                <a:cubicBezTo>
                  <a:pt x="320675" y="225425"/>
                  <a:pt x="250825" y="179917"/>
                  <a:pt x="177800" y="127000"/>
                </a:cubicBezTo>
                <a:cubicBezTo>
                  <a:pt x="104775" y="74083"/>
                  <a:pt x="52387" y="37041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539750" y="4895850"/>
            <a:ext cx="984250" cy="1466850"/>
          </a:xfrm>
          <a:custGeom>
            <a:avLst/>
            <a:gdLst>
              <a:gd name="connsiteX0" fmla="*/ 984250 w 984250"/>
              <a:gd name="connsiteY0" fmla="*/ 1466850 h 1466850"/>
              <a:gd name="connsiteX1" fmla="*/ 876300 w 984250"/>
              <a:gd name="connsiteY1" fmla="*/ 1162050 h 1466850"/>
              <a:gd name="connsiteX2" fmla="*/ 749300 w 984250"/>
              <a:gd name="connsiteY2" fmla="*/ 882650 h 1466850"/>
              <a:gd name="connsiteX3" fmla="*/ 577850 w 984250"/>
              <a:gd name="connsiteY3" fmla="*/ 603250 h 1466850"/>
              <a:gd name="connsiteX4" fmla="*/ 431800 w 984250"/>
              <a:gd name="connsiteY4" fmla="*/ 412750 h 1466850"/>
              <a:gd name="connsiteX5" fmla="*/ 279400 w 984250"/>
              <a:gd name="connsiteY5" fmla="*/ 247650 h 1466850"/>
              <a:gd name="connsiteX6" fmla="*/ 107950 w 984250"/>
              <a:gd name="connsiteY6" fmla="*/ 88900 h 1466850"/>
              <a:gd name="connsiteX7" fmla="*/ 0 w 984250"/>
              <a:gd name="connsiteY7" fmla="*/ 0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4250" h="1466850">
                <a:moveTo>
                  <a:pt x="984250" y="1466850"/>
                </a:moveTo>
                <a:cubicBezTo>
                  <a:pt x="949854" y="1363133"/>
                  <a:pt x="915458" y="1259417"/>
                  <a:pt x="876300" y="1162050"/>
                </a:cubicBezTo>
                <a:cubicBezTo>
                  <a:pt x="837142" y="1064683"/>
                  <a:pt x="799042" y="975783"/>
                  <a:pt x="749300" y="882650"/>
                </a:cubicBezTo>
                <a:cubicBezTo>
                  <a:pt x="699558" y="789517"/>
                  <a:pt x="630767" y="681567"/>
                  <a:pt x="577850" y="603250"/>
                </a:cubicBezTo>
                <a:cubicBezTo>
                  <a:pt x="524933" y="524933"/>
                  <a:pt x="481542" y="472017"/>
                  <a:pt x="431800" y="412750"/>
                </a:cubicBezTo>
                <a:cubicBezTo>
                  <a:pt x="382058" y="353483"/>
                  <a:pt x="333375" y="301625"/>
                  <a:pt x="279400" y="247650"/>
                </a:cubicBezTo>
                <a:cubicBezTo>
                  <a:pt x="225425" y="193675"/>
                  <a:pt x="154517" y="130175"/>
                  <a:pt x="107950" y="88900"/>
                </a:cubicBezTo>
                <a:cubicBezTo>
                  <a:pt x="61383" y="47625"/>
                  <a:pt x="30691" y="23812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2095500" y="6140450"/>
            <a:ext cx="298450" cy="209550"/>
          </a:xfrm>
          <a:custGeom>
            <a:avLst/>
            <a:gdLst>
              <a:gd name="connsiteX0" fmla="*/ 0 w 298450"/>
              <a:gd name="connsiteY0" fmla="*/ 209550 h 209550"/>
              <a:gd name="connsiteX1" fmla="*/ 298450 w 298450"/>
              <a:gd name="connsiteY1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8450" h="209550">
                <a:moveTo>
                  <a:pt x="0" y="209550"/>
                </a:moveTo>
                <a:lnTo>
                  <a:pt x="298450" y="0"/>
                </a:ln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1" name="Rett linje 10"/>
          <p:cNvCxnSpPr/>
          <p:nvPr/>
        </p:nvCxnSpPr>
        <p:spPr>
          <a:xfrm flipH="1" flipV="1">
            <a:off x="5981700" y="4902200"/>
            <a:ext cx="508000" cy="67310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5651500" y="4902200"/>
            <a:ext cx="330200" cy="23495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5651500" y="5137150"/>
            <a:ext cx="679450" cy="85725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ihåndsform 13"/>
          <p:cNvSpPr/>
          <p:nvPr/>
        </p:nvSpPr>
        <p:spPr>
          <a:xfrm>
            <a:off x="6324600" y="5594350"/>
            <a:ext cx="165100" cy="406400"/>
          </a:xfrm>
          <a:custGeom>
            <a:avLst/>
            <a:gdLst>
              <a:gd name="connsiteX0" fmla="*/ 0 w 165100"/>
              <a:gd name="connsiteY0" fmla="*/ 406400 h 406400"/>
              <a:gd name="connsiteX1" fmla="*/ 69850 w 165100"/>
              <a:gd name="connsiteY1" fmla="*/ 190500 h 406400"/>
              <a:gd name="connsiteX2" fmla="*/ 165100 w 165100"/>
              <a:gd name="connsiteY2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406400">
                <a:moveTo>
                  <a:pt x="0" y="406400"/>
                </a:moveTo>
                <a:cubicBezTo>
                  <a:pt x="21166" y="332316"/>
                  <a:pt x="42333" y="258233"/>
                  <a:pt x="69850" y="190500"/>
                </a:cubicBezTo>
                <a:cubicBezTo>
                  <a:pt x="97367" y="122767"/>
                  <a:pt x="131233" y="61383"/>
                  <a:pt x="165100" y="0"/>
                </a:cubicBezTo>
              </a:path>
            </a:pathLst>
          </a:cu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" name="Frihåndsform 1"/>
          <p:cNvSpPr/>
          <p:nvPr/>
        </p:nvSpPr>
        <p:spPr>
          <a:xfrm>
            <a:off x="533400" y="3990975"/>
            <a:ext cx="4738688" cy="1770097"/>
          </a:xfrm>
          <a:custGeom>
            <a:avLst/>
            <a:gdLst>
              <a:gd name="connsiteX0" fmla="*/ 4738688 w 4738688"/>
              <a:gd name="connsiteY0" fmla="*/ 1428750 h 1770097"/>
              <a:gd name="connsiteX1" fmla="*/ 4495800 w 4738688"/>
              <a:gd name="connsiteY1" fmla="*/ 1552575 h 1770097"/>
              <a:gd name="connsiteX2" fmla="*/ 4281488 w 4738688"/>
              <a:gd name="connsiteY2" fmla="*/ 1657350 h 1770097"/>
              <a:gd name="connsiteX3" fmla="*/ 4071938 w 4738688"/>
              <a:gd name="connsiteY3" fmla="*/ 1728788 h 1770097"/>
              <a:gd name="connsiteX4" fmla="*/ 3890963 w 4738688"/>
              <a:gd name="connsiteY4" fmla="*/ 1766888 h 1770097"/>
              <a:gd name="connsiteX5" fmla="*/ 3719513 w 4738688"/>
              <a:gd name="connsiteY5" fmla="*/ 1766888 h 1770097"/>
              <a:gd name="connsiteX6" fmla="*/ 3490913 w 4738688"/>
              <a:gd name="connsiteY6" fmla="*/ 1757363 h 1770097"/>
              <a:gd name="connsiteX7" fmla="*/ 3286125 w 4738688"/>
              <a:gd name="connsiteY7" fmla="*/ 1714500 h 1770097"/>
              <a:gd name="connsiteX8" fmla="*/ 2986088 w 4738688"/>
              <a:gd name="connsiteY8" fmla="*/ 1628775 h 1770097"/>
              <a:gd name="connsiteX9" fmla="*/ 2614613 w 4738688"/>
              <a:gd name="connsiteY9" fmla="*/ 1485900 h 1770097"/>
              <a:gd name="connsiteX10" fmla="*/ 2214563 w 4738688"/>
              <a:gd name="connsiteY10" fmla="*/ 1314450 h 1770097"/>
              <a:gd name="connsiteX11" fmla="*/ 1781175 w 4738688"/>
              <a:gd name="connsiteY11" fmla="*/ 1071563 h 1770097"/>
              <a:gd name="connsiteX12" fmla="*/ 1481138 w 4738688"/>
              <a:gd name="connsiteY12" fmla="*/ 881063 h 1770097"/>
              <a:gd name="connsiteX13" fmla="*/ 1166813 w 4738688"/>
              <a:gd name="connsiteY13" fmla="*/ 647700 h 1770097"/>
              <a:gd name="connsiteX14" fmla="*/ 852488 w 4738688"/>
              <a:gd name="connsiteY14" fmla="*/ 457200 h 1770097"/>
              <a:gd name="connsiteX15" fmla="*/ 404813 w 4738688"/>
              <a:gd name="connsiteY15" fmla="*/ 200025 h 1770097"/>
              <a:gd name="connsiteX16" fmla="*/ 0 w 4738688"/>
              <a:gd name="connsiteY16" fmla="*/ 0 h 17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38688" h="1770097">
                <a:moveTo>
                  <a:pt x="4738688" y="1428750"/>
                </a:moveTo>
                <a:lnTo>
                  <a:pt x="4495800" y="1552575"/>
                </a:lnTo>
                <a:cubicBezTo>
                  <a:pt x="4419600" y="1590675"/>
                  <a:pt x="4352132" y="1627981"/>
                  <a:pt x="4281488" y="1657350"/>
                </a:cubicBezTo>
                <a:cubicBezTo>
                  <a:pt x="4210844" y="1686719"/>
                  <a:pt x="4137025" y="1710532"/>
                  <a:pt x="4071938" y="1728788"/>
                </a:cubicBezTo>
                <a:cubicBezTo>
                  <a:pt x="4006851" y="1747044"/>
                  <a:pt x="3949700" y="1760538"/>
                  <a:pt x="3890963" y="1766888"/>
                </a:cubicBezTo>
                <a:cubicBezTo>
                  <a:pt x="3832226" y="1773238"/>
                  <a:pt x="3786188" y="1768475"/>
                  <a:pt x="3719513" y="1766888"/>
                </a:cubicBezTo>
                <a:cubicBezTo>
                  <a:pt x="3652838" y="1765301"/>
                  <a:pt x="3563144" y="1766094"/>
                  <a:pt x="3490913" y="1757363"/>
                </a:cubicBezTo>
                <a:cubicBezTo>
                  <a:pt x="3418682" y="1748632"/>
                  <a:pt x="3370262" y="1735931"/>
                  <a:pt x="3286125" y="1714500"/>
                </a:cubicBezTo>
                <a:cubicBezTo>
                  <a:pt x="3201987" y="1693069"/>
                  <a:pt x="3098007" y="1666875"/>
                  <a:pt x="2986088" y="1628775"/>
                </a:cubicBezTo>
                <a:cubicBezTo>
                  <a:pt x="2874169" y="1590675"/>
                  <a:pt x="2743200" y="1538287"/>
                  <a:pt x="2614613" y="1485900"/>
                </a:cubicBezTo>
                <a:cubicBezTo>
                  <a:pt x="2486026" y="1433513"/>
                  <a:pt x="2353469" y="1383506"/>
                  <a:pt x="2214563" y="1314450"/>
                </a:cubicBezTo>
                <a:cubicBezTo>
                  <a:pt x="2075657" y="1245394"/>
                  <a:pt x="1903413" y="1143794"/>
                  <a:pt x="1781175" y="1071563"/>
                </a:cubicBezTo>
                <a:cubicBezTo>
                  <a:pt x="1658937" y="999332"/>
                  <a:pt x="1583532" y="951707"/>
                  <a:pt x="1481138" y="881063"/>
                </a:cubicBezTo>
                <a:cubicBezTo>
                  <a:pt x="1378744" y="810419"/>
                  <a:pt x="1271588" y="718344"/>
                  <a:pt x="1166813" y="647700"/>
                </a:cubicBezTo>
                <a:cubicBezTo>
                  <a:pt x="1062038" y="577056"/>
                  <a:pt x="979488" y="531812"/>
                  <a:pt x="852488" y="457200"/>
                </a:cubicBezTo>
                <a:cubicBezTo>
                  <a:pt x="725488" y="382587"/>
                  <a:pt x="546894" y="276225"/>
                  <a:pt x="404813" y="200025"/>
                </a:cubicBezTo>
                <a:cubicBezTo>
                  <a:pt x="262732" y="123825"/>
                  <a:pt x="131366" y="61912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5" name="Frihåndsform 14"/>
          <p:cNvSpPr/>
          <p:nvPr/>
        </p:nvSpPr>
        <p:spPr>
          <a:xfrm>
            <a:off x="2643188" y="1941715"/>
            <a:ext cx="2959100" cy="3181350"/>
          </a:xfrm>
          <a:custGeom>
            <a:avLst/>
            <a:gdLst>
              <a:gd name="connsiteX0" fmla="*/ 2959100 w 2959100"/>
              <a:gd name="connsiteY0" fmla="*/ 3181350 h 3181350"/>
              <a:gd name="connsiteX1" fmla="*/ 2520950 w 2959100"/>
              <a:gd name="connsiteY1" fmla="*/ 2832100 h 3181350"/>
              <a:gd name="connsiteX2" fmla="*/ 1993900 w 2959100"/>
              <a:gd name="connsiteY2" fmla="*/ 2432050 h 3181350"/>
              <a:gd name="connsiteX3" fmla="*/ 1473200 w 2959100"/>
              <a:gd name="connsiteY3" fmla="*/ 2025650 h 3181350"/>
              <a:gd name="connsiteX4" fmla="*/ 1143000 w 2959100"/>
              <a:gd name="connsiteY4" fmla="*/ 1752600 h 3181350"/>
              <a:gd name="connsiteX5" fmla="*/ 869950 w 2959100"/>
              <a:gd name="connsiteY5" fmla="*/ 1504950 h 3181350"/>
              <a:gd name="connsiteX6" fmla="*/ 635000 w 2959100"/>
              <a:gd name="connsiteY6" fmla="*/ 1270000 h 3181350"/>
              <a:gd name="connsiteX7" fmla="*/ 488950 w 2959100"/>
              <a:gd name="connsiteY7" fmla="*/ 1092200 h 3181350"/>
              <a:gd name="connsiteX8" fmla="*/ 349250 w 2959100"/>
              <a:gd name="connsiteY8" fmla="*/ 901700 h 3181350"/>
              <a:gd name="connsiteX9" fmla="*/ 266700 w 2959100"/>
              <a:gd name="connsiteY9" fmla="*/ 742950 h 3181350"/>
              <a:gd name="connsiteX10" fmla="*/ 171450 w 2959100"/>
              <a:gd name="connsiteY10" fmla="*/ 533400 h 3181350"/>
              <a:gd name="connsiteX11" fmla="*/ 82550 w 2959100"/>
              <a:gd name="connsiteY11" fmla="*/ 292100 h 3181350"/>
              <a:gd name="connsiteX12" fmla="*/ 0 w 2959100"/>
              <a:gd name="connsiteY12" fmla="*/ 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59100" h="3181350">
                <a:moveTo>
                  <a:pt x="2959100" y="3181350"/>
                </a:moveTo>
                <a:cubicBezTo>
                  <a:pt x="2820458" y="3069166"/>
                  <a:pt x="2681817" y="2956983"/>
                  <a:pt x="2520950" y="2832100"/>
                </a:cubicBezTo>
                <a:cubicBezTo>
                  <a:pt x="2360083" y="2707217"/>
                  <a:pt x="2168525" y="2566458"/>
                  <a:pt x="1993900" y="2432050"/>
                </a:cubicBezTo>
                <a:cubicBezTo>
                  <a:pt x="1819275" y="2297642"/>
                  <a:pt x="1615017" y="2138892"/>
                  <a:pt x="1473200" y="2025650"/>
                </a:cubicBezTo>
                <a:cubicBezTo>
                  <a:pt x="1331383" y="1912408"/>
                  <a:pt x="1243542" y="1839383"/>
                  <a:pt x="1143000" y="1752600"/>
                </a:cubicBezTo>
                <a:cubicBezTo>
                  <a:pt x="1042458" y="1665817"/>
                  <a:pt x="954617" y="1585383"/>
                  <a:pt x="869950" y="1504950"/>
                </a:cubicBezTo>
                <a:cubicBezTo>
                  <a:pt x="785283" y="1424517"/>
                  <a:pt x="698500" y="1338792"/>
                  <a:pt x="635000" y="1270000"/>
                </a:cubicBezTo>
                <a:cubicBezTo>
                  <a:pt x="571500" y="1201208"/>
                  <a:pt x="536575" y="1153583"/>
                  <a:pt x="488950" y="1092200"/>
                </a:cubicBezTo>
                <a:cubicBezTo>
                  <a:pt x="441325" y="1030817"/>
                  <a:pt x="386292" y="959908"/>
                  <a:pt x="349250" y="901700"/>
                </a:cubicBezTo>
                <a:cubicBezTo>
                  <a:pt x="312208" y="843492"/>
                  <a:pt x="296333" y="804333"/>
                  <a:pt x="266700" y="742950"/>
                </a:cubicBezTo>
                <a:cubicBezTo>
                  <a:pt x="237067" y="681567"/>
                  <a:pt x="202142" y="608542"/>
                  <a:pt x="171450" y="533400"/>
                </a:cubicBezTo>
                <a:cubicBezTo>
                  <a:pt x="140758" y="458258"/>
                  <a:pt x="111125" y="381000"/>
                  <a:pt x="82550" y="292100"/>
                </a:cubicBezTo>
                <a:cubicBezTo>
                  <a:pt x="53975" y="203200"/>
                  <a:pt x="26987" y="101600"/>
                  <a:pt x="0" y="0"/>
                </a:cubicBezTo>
              </a:path>
            </a:pathLst>
          </a:custGeom>
          <a:noFill/>
          <a:ln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2647950" y="1955800"/>
            <a:ext cx="2959100" cy="3181350"/>
          </a:xfrm>
          <a:custGeom>
            <a:avLst/>
            <a:gdLst>
              <a:gd name="connsiteX0" fmla="*/ 2959100 w 2959100"/>
              <a:gd name="connsiteY0" fmla="*/ 3181350 h 3181350"/>
              <a:gd name="connsiteX1" fmla="*/ 2520950 w 2959100"/>
              <a:gd name="connsiteY1" fmla="*/ 2832100 h 3181350"/>
              <a:gd name="connsiteX2" fmla="*/ 1993900 w 2959100"/>
              <a:gd name="connsiteY2" fmla="*/ 2432050 h 3181350"/>
              <a:gd name="connsiteX3" fmla="*/ 1473200 w 2959100"/>
              <a:gd name="connsiteY3" fmla="*/ 2025650 h 3181350"/>
              <a:gd name="connsiteX4" fmla="*/ 1143000 w 2959100"/>
              <a:gd name="connsiteY4" fmla="*/ 1752600 h 3181350"/>
              <a:gd name="connsiteX5" fmla="*/ 869950 w 2959100"/>
              <a:gd name="connsiteY5" fmla="*/ 1504950 h 3181350"/>
              <a:gd name="connsiteX6" fmla="*/ 635000 w 2959100"/>
              <a:gd name="connsiteY6" fmla="*/ 1270000 h 3181350"/>
              <a:gd name="connsiteX7" fmla="*/ 488950 w 2959100"/>
              <a:gd name="connsiteY7" fmla="*/ 1092200 h 3181350"/>
              <a:gd name="connsiteX8" fmla="*/ 349250 w 2959100"/>
              <a:gd name="connsiteY8" fmla="*/ 901700 h 3181350"/>
              <a:gd name="connsiteX9" fmla="*/ 266700 w 2959100"/>
              <a:gd name="connsiteY9" fmla="*/ 742950 h 3181350"/>
              <a:gd name="connsiteX10" fmla="*/ 171450 w 2959100"/>
              <a:gd name="connsiteY10" fmla="*/ 533400 h 3181350"/>
              <a:gd name="connsiteX11" fmla="*/ 82550 w 2959100"/>
              <a:gd name="connsiteY11" fmla="*/ 292100 h 3181350"/>
              <a:gd name="connsiteX12" fmla="*/ 0 w 2959100"/>
              <a:gd name="connsiteY12" fmla="*/ 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59100" h="3181350">
                <a:moveTo>
                  <a:pt x="2959100" y="3181350"/>
                </a:moveTo>
                <a:cubicBezTo>
                  <a:pt x="2820458" y="3069166"/>
                  <a:pt x="2681817" y="2956983"/>
                  <a:pt x="2520950" y="2832100"/>
                </a:cubicBezTo>
                <a:cubicBezTo>
                  <a:pt x="2360083" y="2707217"/>
                  <a:pt x="2168525" y="2566458"/>
                  <a:pt x="1993900" y="2432050"/>
                </a:cubicBezTo>
                <a:cubicBezTo>
                  <a:pt x="1819275" y="2297642"/>
                  <a:pt x="1615017" y="2138892"/>
                  <a:pt x="1473200" y="2025650"/>
                </a:cubicBezTo>
                <a:cubicBezTo>
                  <a:pt x="1331383" y="1912408"/>
                  <a:pt x="1243542" y="1839383"/>
                  <a:pt x="1143000" y="1752600"/>
                </a:cubicBezTo>
                <a:cubicBezTo>
                  <a:pt x="1042458" y="1665817"/>
                  <a:pt x="954617" y="1585383"/>
                  <a:pt x="869950" y="1504950"/>
                </a:cubicBezTo>
                <a:cubicBezTo>
                  <a:pt x="785283" y="1424517"/>
                  <a:pt x="698500" y="1338792"/>
                  <a:pt x="635000" y="1270000"/>
                </a:cubicBezTo>
                <a:cubicBezTo>
                  <a:pt x="571500" y="1201208"/>
                  <a:pt x="536575" y="1153583"/>
                  <a:pt x="488950" y="1092200"/>
                </a:cubicBezTo>
                <a:cubicBezTo>
                  <a:pt x="441325" y="1030817"/>
                  <a:pt x="386292" y="959908"/>
                  <a:pt x="349250" y="901700"/>
                </a:cubicBezTo>
                <a:cubicBezTo>
                  <a:pt x="312208" y="843492"/>
                  <a:pt x="296333" y="804333"/>
                  <a:pt x="266700" y="742950"/>
                </a:cubicBezTo>
                <a:cubicBezTo>
                  <a:pt x="237067" y="681567"/>
                  <a:pt x="202142" y="608542"/>
                  <a:pt x="171450" y="533400"/>
                </a:cubicBezTo>
                <a:cubicBezTo>
                  <a:pt x="140758" y="458258"/>
                  <a:pt x="111125" y="381000"/>
                  <a:pt x="82550" y="292100"/>
                </a:cubicBezTo>
                <a:cubicBezTo>
                  <a:pt x="53975" y="203200"/>
                  <a:pt x="26987" y="101600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" name="Frihåndsform 2"/>
          <p:cNvSpPr/>
          <p:nvPr/>
        </p:nvSpPr>
        <p:spPr>
          <a:xfrm>
            <a:off x="538542" y="2810518"/>
            <a:ext cx="2434660" cy="269518"/>
          </a:xfrm>
          <a:custGeom>
            <a:avLst/>
            <a:gdLst>
              <a:gd name="connsiteX0" fmla="*/ 0 w 2434660"/>
              <a:gd name="connsiteY0" fmla="*/ 16829 h 269518"/>
              <a:gd name="connsiteX1" fmla="*/ 488054 w 2434660"/>
              <a:gd name="connsiteY1" fmla="*/ 123416 h 269518"/>
              <a:gd name="connsiteX2" fmla="*/ 813424 w 2434660"/>
              <a:gd name="connsiteY2" fmla="*/ 196343 h 269518"/>
              <a:gd name="connsiteX3" fmla="*/ 1110744 w 2434660"/>
              <a:gd name="connsiteY3" fmla="*/ 246832 h 269518"/>
              <a:gd name="connsiteX4" fmla="*/ 1413674 w 2434660"/>
              <a:gd name="connsiteY4" fmla="*/ 269271 h 269518"/>
              <a:gd name="connsiteX5" fmla="*/ 1610018 w 2434660"/>
              <a:gd name="connsiteY5" fmla="*/ 252442 h 269518"/>
              <a:gd name="connsiteX6" fmla="*/ 1969046 w 2434660"/>
              <a:gd name="connsiteY6" fmla="*/ 168294 h 269518"/>
              <a:gd name="connsiteX7" fmla="*/ 2434660 w 2434660"/>
              <a:gd name="connsiteY7" fmla="*/ 0 h 269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4660" h="269518">
                <a:moveTo>
                  <a:pt x="0" y="16829"/>
                </a:moveTo>
                <a:lnTo>
                  <a:pt x="488054" y="123416"/>
                </a:lnTo>
                <a:cubicBezTo>
                  <a:pt x="623625" y="153335"/>
                  <a:pt x="709642" y="175774"/>
                  <a:pt x="813424" y="196343"/>
                </a:cubicBezTo>
                <a:cubicBezTo>
                  <a:pt x="917206" y="216912"/>
                  <a:pt x="1010702" y="234677"/>
                  <a:pt x="1110744" y="246832"/>
                </a:cubicBezTo>
                <a:cubicBezTo>
                  <a:pt x="1210786" y="258987"/>
                  <a:pt x="1330462" y="268336"/>
                  <a:pt x="1413674" y="269271"/>
                </a:cubicBezTo>
                <a:cubicBezTo>
                  <a:pt x="1496886" y="270206"/>
                  <a:pt x="1517456" y="269271"/>
                  <a:pt x="1610018" y="252442"/>
                </a:cubicBezTo>
                <a:cubicBezTo>
                  <a:pt x="1702580" y="235613"/>
                  <a:pt x="1831606" y="210368"/>
                  <a:pt x="1969046" y="168294"/>
                </a:cubicBezTo>
                <a:cubicBezTo>
                  <a:pt x="2106486" y="126220"/>
                  <a:pt x="2270573" y="63110"/>
                  <a:pt x="2434660" y="0"/>
                </a:cubicBez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7" name="Frihåndsform 16"/>
          <p:cNvSpPr/>
          <p:nvPr/>
        </p:nvSpPr>
        <p:spPr>
          <a:xfrm>
            <a:off x="6412020" y="5766891"/>
            <a:ext cx="617079" cy="589030"/>
          </a:xfrm>
          <a:custGeom>
            <a:avLst/>
            <a:gdLst>
              <a:gd name="connsiteX0" fmla="*/ 617079 w 617079"/>
              <a:gd name="connsiteY0" fmla="*/ 589030 h 589030"/>
              <a:gd name="connsiteX1" fmla="*/ 398297 w 617079"/>
              <a:gd name="connsiteY1" fmla="*/ 342199 h 589030"/>
              <a:gd name="connsiteX2" fmla="*/ 0 w 617079"/>
              <a:gd name="connsiteY2" fmla="*/ 0 h 589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7079" h="589030">
                <a:moveTo>
                  <a:pt x="617079" y="589030"/>
                </a:moveTo>
                <a:cubicBezTo>
                  <a:pt x="559111" y="514700"/>
                  <a:pt x="501143" y="440371"/>
                  <a:pt x="398297" y="342199"/>
                </a:cubicBezTo>
                <a:cubicBezTo>
                  <a:pt x="295451" y="244027"/>
                  <a:pt x="147725" y="122013"/>
                  <a:pt x="0" y="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9" name="Rett linje 18"/>
          <p:cNvCxnSpPr>
            <a:stCxn id="17" idx="2"/>
          </p:cNvCxnSpPr>
          <p:nvPr/>
        </p:nvCxnSpPr>
        <p:spPr>
          <a:xfrm flipH="1" flipV="1">
            <a:off x="5811769" y="5015175"/>
            <a:ext cx="600251" cy="751716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984422" y="1940996"/>
            <a:ext cx="2928324" cy="2978813"/>
          </a:xfrm>
          <a:custGeom>
            <a:avLst/>
            <a:gdLst>
              <a:gd name="connsiteX0" fmla="*/ 0 w 2928324"/>
              <a:gd name="connsiteY0" fmla="*/ 0 h 2978813"/>
              <a:gd name="connsiteX1" fmla="*/ 112196 w 2928324"/>
              <a:gd name="connsiteY1" fmla="*/ 336589 h 2978813"/>
              <a:gd name="connsiteX2" fmla="*/ 286101 w 2928324"/>
              <a:gd name="connsiteY2" fmla="*/ 706837 h 2978813"/>
              <a:gd name="connsiteX3" fmla="*/ 532933 w 2928324"/>
              <a:gd name="connsiteY3" fmla="*/ 1032206 h 2978813"/>
              <a:gd name="connsiteX4" fmla="*/ 819033 w 2928324"/>
              <a:gd name="connsiteY4" fmla="*/ 1323917 h 2978813"/>
              <a:gd name="connsiteX5" fmla="*/ 1127573 w 2928324"/>
              <a:gd name="connsiteY5" fmla="*/ 1587578 h 2978813"/>
              <a:gd name="connsiteX6" fmla="*/ 1649286 w 2928324"/>
              <a:gd name="connsiteY6" fmla="*/ 2002705 h 2978813"/>
              <a:gd name="connsiteX7" fmla="*/ 2148560 w 2928324"/>
              <a:gd name="connsiteY7" fmla="*/ 2406611 h 2978813"/>
              <a:gd name="connsiteX8" fmla="*/ 2681492 w 2928324"/>
              <a:gd name="connsiteY8" fmla="*/ 2793689 h 2978813"/>
              <a:gd name="connsiteX9" fmla="*/ 2928324 w 2928324"/>
              <a:gd name="connsiteY9" fmla="*/ 2978813 h 2978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28324" h="2978813">
                <a:moveTo>
                  <a:pt x="0" y="0"/>
                </a:moveTo>
                <a:cubicBezTo>
                  <a:pt x="32256" y="109391"/>
                  <a:pt x="64513" y="218783"/>
                  <a:pt x="112196" y="336589"/>
                </a:cubicBezTo>
                <a:cubicBezTo>
                  <a:pt x="159879" y="454395"/>
                  <a:pt x="215978" y="590901"/>
                  <a:pt x="286101" y="706837"/>
                </a:cubicBezTo>
                <a:cubicBezTo>
                  <a:pt x="356224" y="822773"/>
                  <a:pt x="444111" y="929359"/>
                  <a:pt x="532933" y="1032206"/>
                </a:cubicBezTo>
                <a:cubicBezTo>
                  <a:pt x="621755" y="1135053"/>
                  <a:pt x="719926" y="1231355"/>
                  <a:pt x="819033" y="1323917"/>
                </a:cubicBezTo>
                <a:cubicBezTo>
                  <a:pt x="918140" y="1416479"/>
                  <a:pt x="989198" y="1474447"/>
                  <a:pt x="1127573" y="1587578"/>
                </a:cubicBezTo>
                <a:cubicBezTo>
                  <a:pt x="1265949" y="1700709"/>
                  <a:pt x="1649286" y="2002705"/>
                  <a:pt x="1649286" y="2002705"/>
                </a:cubicBezTo>
                <a:cubicBezTo>
                  <a:pt x="1819450" y="2139210"/>
                  <a:pt x="1976526" y="2274780"/>
                  <a:pt x="2148560" y="2406611"/>
                </a:cubicBezTo>
                <a:cubicBezTo>
                  <a:pt x="2320594" y="2538442"/>
                  <a:pt x="2551531" y="2698322"/>
                  <a:pt x="2681492" y="2793689"/>
                </a:cubicBezTo>
                <a:cubicBezTo>
                  <a:pt x="2811453" y="2889056"/>
                  <a:pt x="2869888" y="2933934"/>
                  <a:pt x="2928324" y="2978813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1" name="Frihåndsform 20"/>
          <p:cNvSpPr/>
          <p:nvPr/>
        </p:nvSpPr>
        <p:spPr>
          <a:xfrm>
            <a:off x="5789330" y="3853944"/>
            <a:ext cx="1323917" cy="964888"/>
          </a:xfrm>
          <a:custGeom>
            <a:avLst/>
            <a:gdLst>
              <a:gd name="connsiteX0" fmla="*/ 1323917 w 1323917"/>
              <a:gd name="connsiteY0" fmla="*/ 0 h 964888"/>
              <a:gd name="connsiteX1" fmla="*/ 661958 w 1323917"/>
              <a:gd name="connsiteY1" fmla="*/ 465614 h 964888"/>
              <a:gd name="connsiteX2" fmla="*/ 0 w 1323917"/>
              <a:gd name="connsiteY2" fmla="*/ 964888 h 964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3917" h="964888">
                <a:moveTo>
                  <a:pt x="1323917" y="0"/>
                </a:moveTo>
                <a:cubicBezTo>
                  <a:pt x="1103264" y="152399"/>
                  <a:pt x="882611" y="304799"/>
                  <a:pt x="661958" y="465614"/>
                </a:cubicBezTo>
                <a:cubicBezTo>
                  <a:pt x="441305" y="626429"/>
                  <a:pt x="220652" y="795658"/>
                  <a:pt x="0" y="964888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2" name="Ellipse 21"/>
          <p:cNvSpPr/>
          <p:nvPr/>
        </p:nvSpPr>
        <p:spPr>
          <a:xfrm>
            <a:off x="5272088" y="4611269"/>
            <a:ext cx="982857" cy="7517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3" name="Frihåndsform 22"/>
          <p:cNvSpPr/>
          <p:nvPr/>
        </p:nvSpPr>
        <p:spPr>
          <a:xfrm>
            <a:off x="532933" y="2552466"/>
            <a:ext cx="2120510" cy="263168"/>
          </a:xfrm>
          <a:custGeom>
            <a:avLst/>
            <a:gdLst>
              <a:gd name="connsiteX0" fmla="*/ 0 w 2120510"/>
              <a:gd name="connsiteY0" fmla="*/ 0 h 263168"/>
              <a:gd name="connsiteX1" fmla="*/ 482444 w 2120510"/>
              <a:gd name="connsiteY1" fmla="*/ 106587 h 263168"/>
              <a:gd name="connsiteX2" fmla="*/ 886350 w 2120510"/>
              <a:gd name="connsiteY2" fmla="*/ 201954 h 263168"/>
              <a:gd name="connsiteX3" fmla="*/ 1239769 w 2120510"/>
              <a:gd name="connsiteY3" fmla="*/ 258052 h 263168"/>
              <a:gd name="connsiteX4" fmla="*/ 1464161 w 2120510"/>
              <a:gd name="connsiteY4" fmla="*/ 258052 h 263168"/>
              <a:gd name="connsiteX5" fmla="*/ 1688554 w 2120510"/>
              <a:gd name="connsiteY5" fmla="*/ 235613 h 263168"/>
              <a:gd name="connsiteX6" fmla="*/ 1997094 w 2120510"/>
              <a:gd name="connsiteY6" fmla="*/ 140246 h 263168"/>
              <a:gd name="connsiteX7" fmla="*/ 2120510 w 2120510"/>
              <a:gd name="connsiteY7" fmla="*/ 89757 h 26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20510" h="263168">
                <a:moveTo>
                  <a:pt x="0" y="0"/>
                </a:moveTo>
                <a:lnTo>
                  <a:pt x="482444" y="106587"/>
                </a:lnTo>
                <a:cubicBezTo>
                  <a:pt x="630169" y="140246"/>
                  <a:pt x="760129" y="176710"/>
                  <a:pt x="886350" y="201954"/>
                </a:cubicBezTo>
                <a:cubicBezTo>
                  <a:pt x="1012571" y="227198"/>
                  <a:pt x="1143467" y="248702"/>
                  <a:pt x="1239769" y="258052"/>
                </a:cubicBezTo>
                <a:cubicBezTo>
                  <a:pt x="1336071" y="267402"/>
                  <a:pt x="1389364" y="261792"/>
                  <a:pt x="1464161" y="258052"/>
                </a:cubicBezTo>
                <a:cubicBezTo>
                  <a:pt x="1538959" y="254312"/>
                  <a:pt x="1599732" y="255247"/>
                  <a:pt x="1688554" y="235613"/>
                </a:cubicBezTo>
                <a:cubicBezTo>
                  <a:pt x="1777376" y="215979"/>
                  <a:pt x="1925101" y="164555"/>
                  <a:pt x="1997094" y="140246"/>
                </a:cubicBezTo>
                <a:cubicBezTo>
                  <a:pt x="2069087" y="115937"/>
                  <a:pt x="2094798" y="102847"/>
                  <a:pt x="2120510" y="89757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4" name="Ellipse 23"/>
          <p:cNvSpPr/>
          <p:nvPr/>
        </p:nvSpPr>
        <p:spPr>
          <a:xfrm>
            <a:off x="2411252" y="2271467"/>
            <a:ext cx="982857" cy="7517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66791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Vegflater og avgrensningslinjer ved gågater og fortau (FKB-Veg 5.0)</a:t>
            </a:r>
            <a:br>
              <a:rPr lang="nb-NO" dirty="0"/>
            </a:b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44" y="1511347"/>
            <a:ext cx="8243455" cy="488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72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Vegflater og avgrensningslinjer ved gågater og fortau (FKB-Veg 5.0)</a:t>
            </a:r>
            <a:br>
              <a:rPr lang="nb-NO" dirty="0"/>
            </a:b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44" y="1511347"/>
            <a:ext cx="8243455" cy="4889453"/>
          </a:xfrm>
          <a:prstGeom prst="rect">
            <a:avLst/>
          </a:prstGeom>
        </p:spPr>
      </p:pic>
      <p:cxnSp>
        <p:nvCxnSpPr>
          <p:cNvPr id="4" name="Rett linje 3"/>
          <p:cNvCxnSpPr/>
          <p:nvPr/>
        </p:nvCxnSpPr>
        <p:spPr>
          <a:xfrm flipV="1">
            <a:off x="2374490" y="3834581"/>
            <a:ext cx="523568" cy="126098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 flipV="1">
            <a:off x="1828800" y="6105833"/>
            <a:ext cx="110613" cy="29496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ihåndsform 10"/>
          <p:cNvSpPr/>
          <p:nvPr/>
        </p:nvSpPr>
        <p:spPr>
          <a:xfrm>
            <a:off x="2359742" y="4822723"/>
            <a:ext cx="5021826" cy="280219"/>
          </a:xfrm>
          <a:custGeom>
            <a:avLst/>
            <a:gdLst>
              <a:gd name="connsiteX0" fmla="*/ 0 w 5021826"/>
              <a:gd name="connsiteY0" fmla="*/ 280219 h 280219"/>
              <a:gd name="connsiteX1" fmla="*/ 302342 w 5021826"/>
              <a:gd name="connsiteY1" fmla="*/ 250722 h 280219"/>
              <a:gd name="connsiteX2" fmla="*/ 604684 w 5021826"/>
              <a:gd name="connsiteY2" fmla="*/ 228600 h 280219"/>
              <a:gd name="connsiteX3" fmla="*/ 951271 w 5021826"/>
              <a:gd name="connsiteY3" fmla="*/ 191729 h 280219"/>
              <a:gd name="connsiteX4" fmla="*/ 1681316 w 5021826"/>
              <a:gd name="connsiteY4" fmla="*/ 176980 h 280219"/>
              <a:gd name="connsiteX5" fmla="*/ 2448232 w 5021826"/>
              <a:gd name="connsiteY5" fmla="*/ 117987 h 280219"/>
              <a:gd name="connsiteX6" fmla="*/ 3443748 w 5021826"/>
              <a:gd name="connsiteY6" fmla="*/ 95864 h 280219"/>
              <a:gd name="connsiteX7" fmla="*/ 4284406 w 5021826"/>
              <a:gd name="connsiteY7" fmla="*/ 44245 h 280219"/>
              <a:gd name="connsiteX8" fmla="*/ 5021826 w 5021826"/>
              <a:gd name="connsiteY8" fmla="*/ 0 h 28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21826" h="280219">
                <a:moveTo>
                  <a:pt x="0" y="280219"/>
                </a:moveTo>
                <a:lnTo>
                  <a:pt x="302342" y="250722"/>
                </a:lnTo>
                <a:cubicBezTo>
                  <a:pt x="403123" y="242119"/>
                  <a:pt x="496529" y="238432"/>
                  <a:pt x="604684" y="228600"/>
                </a:cubicBezTo>
                <a:cubicBezTo>
                  <a:pt x="712839" y="218768"/>
                  <a:pt x="771832" y="200332"/>
                  <a:pt x="951271" y="191729"/>
                </a:cubicBezTo>
                <a:cubicBezTo>
                  <a:pt x="1130710" y="183126"/>
                  <a:pt x="1431823" y="189270"/>
                  <a:pt x="1681316" y="176980"/>
                </a:cubicBezTo>
                <a:cubicBezTo>
                  <a:pt x="1930810" y="164690"/>
                  <a:pt x="2154493" y="131506"/>
                  <a:pt x="2448232" y="117987"/>
                </a:cubicBezTo>
                <a:cubicBezTo>
                  <a:pt x="2741971" y="104468"/>
                  <a:pt x="3137719" y="108154"/>
                  <a:pt x="3443748" y="95864"/>
                </a:cubicBezTo>
                <a:cubicBezTo>
                  <a:pt x="3749777" y="83574"/>
                  <a:pt x="4284406" y="44245"/>
                  <a:pt x="4284406" y="44245"/>
                </a:cubicBezTo>
                <a:lnTo>
                  <a:pt x="5021826" y="0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1932039" y="5434781"/>
            <a:ext cx="7079226" cy="671051"/>
          </a:xfrm>
          <a:custGeom>
            <a:avLst/>
            <a:gdLst>
              <a:gd name="connsiteX0" fmla="*/ 0 w 7079226"/>
              <a:gd name="connsiteY0" fmla="*/ 671051 h 671051"/>
              <a:gd name="connsiteX1" fmla="*/ 538316 w 7079226"/>
              <a:gd name="connsiteY1" fmla="*/ 545690 h 671051"/>
              <a:gd name="connsiteX2" fmla="*/ 1106129 w 7079226"/>
              <a:gd name="connsiteY2" fmla="*/ 464574 h 671051"/>
              <a:gd name="connsiteX3" fmla="*/ 1777180 w 7079226"/>
              <a:gd name="connsiteY3" fmla="*/ 383458 h 671051"/>
              <a:gd name="connsiteX4" fmla="*/ 2684206 w 7079226"/>
              <a:gd name="connsiteY4" fmla="*/ 317090 h 671051"/>
              <a:gd name="connsiteX5" fmla="*/ 3878826 w 7079226"/>
              <a:gd name="connsiteY5" fmla="*/ 228600 h 671051"/>
              <a:gd name="connsiteX6" fmla="*/ 5066071 w 7079226"/>
              <a:gd name="connsiteY6" fmla="*/ 132735 h 671051"/>
              <a:gd name="connsiteX7" fmla="*/ 6327058 w 7079226"/>
              <a:gd name="connsiteY7" fmla="*/ 51619 h 671051"/>
              <a:gd name="connsiteX8" fmla="*/ 7079226 w 7079226"/>
              <a:gd name="connsiteY8" fmla="*/ 0 h 67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9226" h="671051">
                <a:moveTo>
                  <a:pt x="0" y="671051"/>
                </a:moveTo>
                <a:cubicBezTo>
                  <a:pt x="176980" y="625577"/>
                  <a:pt x="353961" y="580103"/>
                  <a:pt x="538316" y="545690"/>
                </a:cubicBezTo>
                <a:cubicBezTo>
                  <a:pt x="722671" y="511277"/>
                  <a:pt x="899652" y="491613"/>
                  <a:pt x="1106129" y="464574"/>
                </a:cubicBezTo>
                <a:cubicBezTo>
                  <a:pt x="1312606" y="437535"/>
                  <a:pt x="1514167" y="408039"/>
                  <a:pt x="1777180" y="383458"/>
                </a:cubicBezTo>
                <a:cubicBezTo>
                  <a:pt x="2040193" y="358877"/>
                  <a:pt x="2684206" y="317090"/>
                  <a:pt x="2684206" y="317090"/>
                </a:cubicBezTo>
                <a:lnTo>
                  <a:pt x="3878826" y="228600"/>
                </a:lnTo>
                <a:lnTo>
                  <a:pt x="5066071" y="132735"/>
                </a:lnTo>
                <a:lnTo>
                  <a:pt x="6327058" y="51619"/>
                </a:lnTo>
                <a:lnTo>
                  <a:pt x="7079226" y="0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4" name="Rett linje 13"/>
          <p:cNvCxnSpPr/>
          <p:nvPr/>
        </p:nvCxnSpPr>
        <p:spPr>
          <a:xfrm flipV="1">
            <a:off x="7381568" y="4748981"/>
            <a:ext cx="1642479" cy="7374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ktangel 15"/>
          <p:cNvSpPr/>
          <p:nvPr/>
        </p:nvSpPr>
        <p:spPr>
          <a:xfrm>
            <a:off x="3136629" y="4393584"/>
            <a:ext cx="184698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cxnSp>
        <p:nvCxnSpPr>
          <p:cNvPr id="18" name="Rett linje 17"/>
          <p:cNvCxnSpPr/>
          <p:nvPr/>
        </p:nvCxnSpPr>
        <p:spPr>
          <a:xfrm flipV="1">
            <a:off x="8303342" y="4336026"/>
            <a:ext cx="705957" cy="28779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 flipH="1" flipV="1">
            <a:off x="6607277" y="4107425"/>
            <a:ext cx="1696066" cy="25738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 flipV="1">
            <a:off x="5523517" y="4077931"/>
            <a:ext cx="1081794" cy="29494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/>
          <p:cNvCxnSpPr/>
          <p:nvPr/>
        </p:nvCxnSpPr>
        <p:spPr>
          <a:xfrm>
            <a:off x="3959942" y="3802267"/>
            <a:ext cx="1563574" cy="265948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ihåndsform 32"/>
          <p:cNvSpPr/>
          <p:nvPr/>
        </p:nvSpPr>
        <p:spPr>
          <a:xfrm>
            <a:off x="752168" y="3827206"/>
            <a:ext cx="1489587" cy="353962"/>
          </a:xfrm>
          <a:custGeom>
            <a:avLst/>
            <a:gdLst>
              <a:gd name="connsiteX0" fmla="*/ 0 w 1489587"/>
              <a:gd name="connsiteY0" fmla="*/ 353962 h 353962"/>
              <a:gd name="connsiteX1" fmla="*/ 619432 w 1489587"/>
              <a:gd name="connsiteY1" fmla="*/ 221226 h 353962"/>
              <a:gd name="connsiteX2" fmla="*/ 1120877 w 1489587"/>
              <a:gd name="connsiteY2" fmla="*/ 110613 h 353962"/>
              <a:gd name="connsiteX3" fmla="*/ 1489587 w 1489587"/>
              <a:gd name="connsiteY3" fmla="*/ 0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9587" h="353962">
                <a:moveTo>
                  <a:pt x="0" y="353962"/>
                </a:moveTo>
                <a:lnTo>
                  <a:pt x="619432" y="221226"/>
                </a:lnTo>
                <a:cubicBezTo>
                  <a:pt x="806245" y="180668"/>
                  <a:pt x="975851" y="147484"/>
                  <a:pt x="1120877" y="110613"/>
                </a:cubicBezTo>
                <a:cubicBezTo>
                  <a:pt x="1265903" y="73742"/>
                  <a:pt x="1377745" y="36871"/>
                  <a:pt x="1489587" y="0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35" name="Rett linje 34"/>
          <p:cNvCxnSpPr>
            <a:stCxn id="11" idx="0"/>
            <a:endCxn id="12" idx="0"/>
          </p:cNvCxnSpPr>
          <p:nvPr/>
        </p:nvCxnSpPr>
        <p:spPr>
          <a:xfrm flipH="1">
            <a:off x="1932039" y="5102942"/>
            <a:ext cx="427703" cy="100289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ktangel 35"/>
          <p:cNvSpPr/>
          <p:nvPr/>
        </p:nvSpPr>
        <p:spPr>
          <a:xfrm>
            <a:off x="5361177" y="5073446"/>
            <a:ext cx="2002471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38" name="Rektangel 37"/>
          <p:cNvSpPr/>
          <p:nvPr/>
        </p:nvSpPr>
        <p:spPr>
          <a:xfrm>
            <a:off x="4448106" y="6007094"/>
            <a:ext cx="184698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39" name="Rektangel 38"/>
          <p:cNvSpPr/>
          <p:nvPr/>
        </p:nvSpPr>
        <p:spPr>
          <a:xfrm>
            <a:off x="810133" y="3033152"/>
            <a:ext cx="184698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0" name="Rektangel 39"/>
          <p:cNvSpPr/>
          <p:nvPr/>
        </p:nvSpPr>
        <p:spPr>
          <a:xfrm>
            <a:off x="891718" y="4281534"/>
            <a:ext cx="1577676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cxnSp>
        <p:nvCxnSpPr>
          <p:cNvPr id="49" name="Rett linje 48"/>
          <p:cNvCxnSpPr/>
          <p:nvPr/>
        </p:nvCxnSpPr>
        <p:spPr>
          <a:xfrm flipH="1">
            <a:off x="765844" y="3802267"/>
            <a:ext cx="536808" cy="24939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tt pilkobling 50"/>
          <p:cNvCxnSpPr/>
          <p:nvPr/>
        </p:nvCxnSpPr>
        <p:spPr>
          <a:xfrm flipH="1">
            <a:off x="1302651" y="3265494"/>
            <a:ext cx="314262" cy="669747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kstSylinder 26"/>
          <p:cNvSpPr txBox="1"/>
          <p:nvPr/>
        </p:nvSpPr>
        <p:spPr>
          <a:xfrm>
            <a:off x="6438899" y="1694265"/>
            <a:ext cx="2353533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VegFiktivGrense</a:t>
            </a:r>
          </a:p>
          <a:p>
            <a:r>
              <a:rPr lang="nb-NO" sz="1000" dirty="0">
                <a:solidFill>
                  <a:srgbClr val="0070C0"/>
                </a:solidFill>
              </a:rPr>
              <a:t> tekst     Objekttype flate (typeveg i Elveg)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>
                <a:solidFill>
                  <a:srgbClr val="00B050"/>
                </a:solidFill>
              </a:rPr>
              <a:t>Vegdekkekant</a:t>
            </a:r>
          </a:p>
        </p:txBody>
      </p:sp>
      <p:cxnSp>
        <p:nvCxnSpPr>
          <p:cNvPr id="28" name="Rett linje 27"/>
          <p:cNvCxnSpPr/>
          <p:nvPr/>
        </p:nvCxnSpPr>
        <p:spPr>
          <a:xfrm>
            <a:off x="6532763" y="1965605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/>
          <p:cNvCxnSpPr/>
          <p:nvPr/>
        </p:nvCxnSpPr>
        <p:spPr>
          <a:xfrm flipV="1">
            <a:off x="6532763" y="2265855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532762" y="1813205"/>
            <a:ext cx="326003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kstSylinder 33"/>
          <p:cNvSpPr txBox="1"/>
          <p:nvPr/>
        </p:nvSpPr>
        <p:spPr>
          <a:xfrm>
            <a:off x="7944597" y="6185357"/>
            <a:ext cx="10783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Oslo kommune</a:t>
            </a:r>
          </a:p>
        </p:txBody>
      </p:sp>
    </p:spTree>
    <p:extLst>
      <p:ext uri="{BB962C8B-B14F-4D97-AF65-F5344CB8AC3E}">
        <p14:creationId xmlns:p14="http://schemas.microsoft.com/office/powerpoint/2010/main" val="3696394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Vegflater og avgrensningslinjer ved gågater og fortau (FKB-Veg 5.0)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69" y="1905029"/>
            <a:ext cx="8194089" cy="413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27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Vegflater og avgrensningslinjer ved gågater og fortau (FKB-Veg 5.0)</a:t>
            </a:r>
          </a:p>
        </p:txBody>
      </p:sp>
      <p:pic>
        <p:nvPicPr>
          <p:cNvPr id="15" name="Bild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45" y="1644163"/>
            <a:ext cx="9451499" cy="4772788"/>
          </a:xfrm>
          <a:prstGeom prst="rect">
            <a:avLst/>
          </a:prstGeom>
        </p:spPr>
      </p:pic>
      <p:cxnSp>
        <p:nvCxnSpPr>
          <p:cNvPr id="4" name="Rett linje 3"/>
          <p:cNvCxnSpPr/>
          <p:nvPr/>
        </p:nvCxnSpPr>
        <p:spPr>
          <a:xfrm flipV="1">
            <a:off x="211667" y="4320263"/>
            <a:ext cx="1937209" cy="196338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 flipV="1">
            <a:off x="2148876" y="3747365"/>
            <a:ext cx="1988499" cy="566383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9291648" y="4329612"/>
            <a:ext cx="775853" cy="42773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>
            <a:stCxn id="33" idx="0"/>
          </p:cNvCxnSpPr>
          <p:nvPr/>
        </p:nvCxnSpPr>
        <p:spPr>
          <a:xfrm>
            <a:off x="7743968" y="4294578"/>
            <a:ext cx="1547680" cy="76887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Sylinder 18"/>
          <p:cNvSpPr txBox="1"/>
          <p:nvPr/>
        </p:nvSpPr>
        <p:spPr>
          <a:xfrm>
            <a:off x="7464829" y="1860756"/>
            <a:ext cx="2389089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VegFiktivGrense</a:t>
            </a:r>
          </a:p>
          <a:p>
            <a:r>
              <a:rPr lang="nb-NO" sz="1000" dirty="0">
                <a:solidFill>
                  <a:srgbClr val="0070C0"/>
                </a:solidFill>
              </a:rPr>
              <a:t> tekst     Objekttype flater (typeveg i Elveg)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>
                <a:solidFill>
                  <a:srgbClr val="00B050"/>
                </a:solidFill>
              </a:rPr>
              <a:t>Vegdekkekant</a:t>
            </a:r>
          </a:p>
        </p:txBody>
      </p:sp>
      <p:cxnSp>
        <p:nvCxnSpPr>
          <p:cNvPr id="20" name="Rett linje 19"/>
          <p:cNvCxnSpPr/>
          <p:nvPr/>
        </p:nvCxnSpPr>
        <p:spPr>
          <a:xfrm>
            <a:off x="7555996" y="2140476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/>
          <p:cNvCxnSpPr/>
          <p:nvPr/>
        </p:nvCxnSpPr>
        <p:spPr>
          <a:xfrm>
            <a:off x="9321386" y="4813049"/>
            <a:ext cx="789258" cy="17517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ktangel 30"/>
          <p:cNvSpPr/>
          <p:nvPr/>
        </p:nvSpPr>
        <p:spPr>
          <a:xfrm>
            <a:off x="4154101" y="5489121"/>
            <a:ext cx="1577676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sp>
        <p:nvSpPr>
          <p:cNvPr id="32" name="Rektangel 31"/>
          <p:cNvSpPr/>
          <p:nvPr/>
        </p:nvSpPr>
        <p:spPr>
          <a:xfrm>
            <a:off x="4154101" y="4398090"/>
            <a:ext cx="1874231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(Gågate)</a:t>
            </a:r>
          </a:p>
        </p:txBody>
      </p:sp>
      <p:sp>
        <p:nvSpPr>
          <p:cNvPr id="33" name="Frihåndsform 32"/>
          <p:cNvSpPr/>
          <p:nvPr/>
        </p:nvSpPr>
        <p:spPr>
          <a:xfrm>
            <a:off x="5494868" y="3728196"/>
            <a:ext cx="2249100" cy="566382"/>
          </a:xfrm>
          <a:custGeom>
            <a:avLst/>
            <a:gdLst>
              <a:gd name="connsiteX0" fmla="*/ 2210937 w 2210937"/>
              <a:gd name="connsiteY0" fmla="*/ 566382 h 566382"/>
              <a:gd name="connsiteX1" fmla="*/ 1699146 w 2210937"/>
              <a:gd name="connsiteY1" fmla="*/ 436729 h 566382"/>
              <a:gd name="connsiteX2" fmla="*/ 1248770 w 2210937"/>
              <a:gd name="connsiteY2" fmla="*/ 313899 h 566382"/>
              <a:gd name="connsiteX3" fmla="*/ 764274 w 2210937"/>
              <a:gd name="connsiteY3" fmla="*/ 197893 h 566382"/>
              <a:gd name="connsiteX4" fmla="*/ 232012 w 2210937"/>
              <a:gd name="connsiteY4" fmla="*/ 75063 h 566382"/>
              <a:gd name="connsiteX5" fmla="*/ 0 w 2210937"/>
              <a:gd name="connsiteY5" fmla="*/ 0 h 566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0937" h="566382">
                <a:moveTo>
                  <a:pt x="2210937" y="566382"/>
                </a:moveTo>
                <a:lnTo>
                  <a:pt x="1699146" y="436729"/>
                </a:lnTo>
                <a:cubicBezTo>
                  <a:pt x="1538785" y="394649"/>
                  <a:pt x="1404582" y="353705"/>
                  <a:pt x="1248770" y="313899"/>
                </a:cubicBezTo>
                <a:cubicBezTo>
                  <a:pt x="1092958" y="274093"/>
                  <a:pt x="764274" y="197893"/>
                  <a:pt x="764274" y="197893"/>
                </a:cubicBezTo>
                <a:lnTo>
                  <a:pt x="232012" y="75063"/>
                </a:lnTo>
                <a:cubicBezTo>
                  <a:pt x="104633" y="42081"/>
                  <a:pt x="52316" y="21040"/>
                  <a:pt x="0" y="0"/>
                </a:cubicBezTo>
              </a:path>
            </a:pathLst>
          </a:cu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43" name="Rett linje 42"/>
          <p:cNvCxnSpPr/>
          <p:nvPr/>
        </p:nvCxnSpPr>
        <p:spPr>
          <a:xfrm flipV="1">
            <a:off x="7555996" y="2440726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7743968" y="4311036"/>
            <a:ext cx="1577418" cy="50201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ktangel 45"/>
          <p:cNvSpPr/>
          <p:nvPr/>
        </p:nvSpPr>
        <p:spPr>
          <a:xfrm>
            <a:off x="7872331" y="3674098"/>
            <a:ext cx="1890794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cxnSp>
        <p:nvCxnSpPr>
          <p:cNvPr id="48" name="Rett pilkobling 47"/>
          <p:cNvCxnSpPr/>
          <p:nvPr/>
        </p:nvCxnSpPr>
        <p:spPr>
          <a:xfrm flipH="1">
            <a:off x="982133" y="3739757"/>
            <a:ext cx="237462" cy="840332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659145" y="4329613"/>
            <a:ext cx="1489731" cy="50095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rihåndsform 55"/>
          <p:cNvSpPr/>
          <p:nvPr/>
        </p:nvSpPr>
        <p:spPr>
          <a:xfrm>
            <a:off x="651933" y="4809067"/>
            <a:ext cx="8669867" cy="94387"/>
          </a:xfrm>
          <a:custGeom>
            <a:avLst/>
            <a:gdLst>
              <a:gd name="connsiteX0" fmla="*/ 8669867 w 8669867"/>
              <a:gd name="connsiteY0" fmla="*/ 0 h 94387"/>
              <a:gd name="connsiteX1" fmla="*/ 8017934 w 8669867"/>
              <a:gd name="connsiteY1" fmla="*/ 25400 h 94387"/>
              <a:gd name="connsiteX2" fmla="*/ 7103534 w 8669867"/>
              <a:gd name="connsiteY2" fmla="*/ 76200 h 94387"/>
              <a:gd name="connsiteX3" fmla="*/ 6561667 w 8669867"/>
              <a:gd name="connsiteY3" fmla="*/ 93133 h 94387"/>
              <a:gd name="connsiteX4" fmla="*/ 5715000 w 8669867"/>
              <a:gd name="connsiteY4" fmla="*/ 93133 h 94387"/>
              <a:gd name="connsiteX5" fmla="*/ 4597400 w 8669867"/>
              <a:gd name="connsiteY5" fmla="*/ 93133 h 94387"/>
              <a:gd name="connsiteX6" fmla="*/ 3107267 w 8669867"/>
              <a:gd name="connsiteY6" fmla="*/ 93133 h 94387"/>
              <a:gd name="connsiteX7" fmla="*/ 2057400 w 8669867"/>
              <a:gd name="connsiteY7" fmla="*/ 84666 h 94387"/>
              <a:gd name="connsiteX8" fmla="*/ 956734 w 8669867"/>
              <a:gd name="connsiteY8" fmla="*/ 84666 h 94387"/>
              <a:gd name="connsiteX9" fmla="*/ 0 w 8669867"/>
              <a:gd name="connsiteY9" fmla="*/ 84666 h 9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69867" h="94387">
                <a:moveTo>
                  <a:pt x="8669867" y="0"/>
                </a:moveTo>
                <a:lnTo>
                  <a:pt x="8017934" y="25400"/>
                </a:lnTo>
                <a:lnTo>
                  <a:pt x="7103534" y="76200"/>
                </a:lnTo>
                <a:cubicBezTo>
                  <a:pt x="6860823" y="87489"/>
                  <a:pt x="6793089" y="90311"/>
                  <a:pt x="6561667" y="93133"/>
                </a:cubicBezTo>
                <a:cubicBezTo>
                  <a:pt x="6330245" y="95955"/>
                  <a:pt x="5715000" y="93133"/>
                  <a:pt x="5715000" y="93133"/>
                </a:cubicBezTo>
                <a:lnTo>
                  <a:pt x="4597400" y="93133"/>
                </a:lnTo>
                <a:lnTo>
                  <a:pt x="3107267" y="93133"/>
                </a:lnTo>
                <a:lnTo>
                  <a:pt x="2057400" y="84666"/>
                </a:lnTo>
                <a:lnTo>
                  <a:pt x="956734" y="84666"/>
                </a:lnTo>
                <a:lnTo>
                  <a:pt x="0" y="84666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7" name="Rektangel 56"/>
          <p:cNvSpPr/>
          <p:nvPr/>
        </p:nvSpPr>
        <p:spPr>
          <a:xfrm>
            <a:off x="791383" y="3497725"/>
            <a:ext cx="1847042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cxnSp>
        <p:nvCxnSpPr>
          <p:cNvPr id="59" name="Rett pilkobling 58"/>
          <p:cNvCxnSpPr/>
          <p:nvPr/>
        </p:nvCxnSpPr>
        <p:spPr>
          <a:xfrm>
            <a:off x="9415853" y="3920319"/>
            <a:ext cx="199836" cy="723992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/>
          <p:cNvCxnSpPr/>
          <p:nvPr/>
        </p:nvCxnSpPr>
        <p:spPr>
          <a:xfrm>
            <a:off x="7555995" y="1988076"/>
            <a:ext cx="326003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kstSylinder 23"/>
          <p:cNvSpPr txBox="1"/>
          <p:nvPr/>
        </p:nvSpPr>
        <p:spPr>
          <a:xfrm>
            <a:off x="9032266" y="6198274"/>
            <a:ext cx="10783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Oslo kommune</a:t>
            </a:r>
          </a:p>
        </p:txBody>
      </p:sp>
    </p:spTree>
    <p:extLst>
      <p:ext uri="{BB962C8B-B14F-4D97-AF65-F5344CB8AC3E}">
        <p14:creationId xmlns:p14="http://schemas.microsoft.com/office/powerpoint/2010/main" val="42761370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Vegflater og avgrensningslinjer ved gågater og fortau (FKB-Veg 5.0)</a:t>
            </a:r>
          </a:p>
          <a:p>
            <a:endParaRPr lang="nb-NO" sz="2400" dirty="0"/>
          </a:p>
          <a:p>
            <a:r>
              <a:rPr lang="nb-NO" sz="2400" dirty="0"/>
              <a:t>Scandic Havet (Bodø)</a:t>
            </a:r>
            <a:endParaRPr lang="nb-NO" sz="1200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098" y="1092096"/>
            <a:ext cx="4666791" cy="550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70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Generelle skisser – objekttyper m opsjoner2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9644921" cy="4784003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 rot="16200000">
            <a:off x="837718" y="3033611"/>
            <a:ext cx="182952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Vegdekkekant                        </a:t>
            </a:r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751998" y="3033612"/>
            <a:ext cx="182952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Vegdekkekant                        </a:t>
            </a:r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1434305" y="3189706"/>
            <a:ext cx="164664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Veglenke (Elveg)</a:t>
            </a:r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3921054" y="3191873"/>
            <a:ext cx="192864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Veglenke (Elveg)</a:t>
            </a: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6552460" y="3191873"/>
            <a:ext cx="192864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Veglenke (Elveg)</a:t>
            </a: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7872134" y="2785067"/>
            <a:ext cx="2401831" cy="6924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Vegdekkekant og Vegskulderkant (lik geometri i grunnriss og høyde)</a:t>
            </a:r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8740666" y="3121687"/>
            <a:ext cx="1928644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Veglenke (Elveg)</a:t>
            </a:r>
          </a:p>
          <a:p>
            <a:r>
              <a:rPr lang="nb-NO" sz="1300" b="1" dirty="0"/>
              <a:t>   </a:t>
            </a:r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8983321" y="3137521"/>
            <a:ext cx="203734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Vegdekkekant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676998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Vegflater og avgrensningslinjer ved gågater og fortau (FKB-Veg 5.0)</a:t>
            </a:r>
          </a:p>
          <a:p>
            <a:endParaRPr lang="nb-NO" sz="2400" dirty="0"/>
          </a:p>
          <a:p>
            <a:r>
              <a:rPr lang="nb-NO" sz="2400" dirty="0"/>
              <a:t>Scandic Havet (Bodø)</a:t>
            </a:r>
            <a:endParaRPr lang="nb-NO" sz="1200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098" y="1092096"/>
            <a:ext cx="4666791" cy="5500533"/>
          </a:xfrm>
          <a:prstGeom prst="rect">
            <a:avLst/>
          </a:prstGeom>
        </p:spPr>
      </p:pic>
      <p:cxnSp>
        <p:nvCxnSpPr>
          <p:cNvPr id="9" name="Rett linje 8"/>
          <p:cNvCxnSpPr/>
          <p:nvPr/>
        </p:nvCxnSpPr>
        <p:spPr>
          <a:xfrm flipH="1">
            <a:off x="5055781" y="5449186"/>
            <a:ext cx="1942528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ihåndsform 1"/>
          <p:cNvSpPr/>
          <p:nvPr/>
        </p:nvSpPr>
        <p:spPr>
          <a:xfrm>
            <a:off x="5050463" y="5034516"/>
            <a:ext cx="2816649" cy="956931"/>
          </a:xfrm>
          <a:custGeom>
            <a:avLst/>
            <a:gdLst>
              <a:gd name="connsiteX0" fmla="*/ 0 w 2811331"/>
              <a:gd name="connsiteY0" fmla="*/ 925033 h 925033"/>
              <a:gd name="connsiteX1" fmla="*/ 675168 w 2811331"/>
              <a:gd name="connsiteY1" fmla="*/ 925033 h 925033"/>
              <a:gd name="connsiteX2" fmla="*/ 1621466 w 2811331"/>
              <a:gd name="connsiteY2" fmla="*/ 925033 h 925033"/>
              <a:gd name="connsiteX3" fmla="*/ 2264735 w 2811331"/>
              <a:gd name="connsiteY3" fmla="*/ 919717 h 925033"/>
              <a:gd name="connsiteX4" fmla="*/ 2509284 w 2811331"/>
              <a:gd name="connsiteY4" fmla="*/ 887819 h 925033"/>
              <a:gd name="connsiteX5" fmla="*/ 2684721 w 2811331"/>
              <a:gd name="connsiteY5" fmla="*/ 834656 h 925033"/>
              <a:gd name="connsiteX6" fmla="*/ 2796363 w 2811331"/>
              <a:gd name="connsiteY6" fmla="*/ 765544 h 925033"/>
              <a:gd name="connsiteX7" fmla="*/ 2796363 w 2811331"/>
              <a:gd name="connsiteY7" fmla="*/ 701749 h 925033"/>
              <a:gd name="connsiteX8" fmla="*/ 2668772 w 2811331"/>
              <a:gd name="connsiteY8" fmla="*/ 520996 h 925033"/>
              <a:gd name="connsiteX9" fmla="*/ 2450805 w 2811331"/>
              <a:gd name="connsiteY9" fmla="*/ 148856 h 925033"/>
              <a:gd name="connsiteX10" fmla="*/ 2381693 w 2811331"/>
              <a:gd name="connsiteY10" fmla="*/ 0 h 925033"/>
              <a:gd name="connsiteX0" fmla="*/ 0 w 2811331"/>
              <a:gd name="connsiteY0" fmla="*/ 925033 h 925033"/>
              <a:gd name="connsiteX1" fmla="*/ 675168 w 2811331"/>
              <a:gd name="connsiteY1" fmla="*/ 925033 h 925033"/>
              <a:gd name="connsiteX2" fmla="*/ 1621466 w 2811331"/>
              <a:gd name="connsiteY2" fmla="*/ 909354 h 925033"/>
              <a:gd name="connsiteX3" fmla="*/ 2264735 w 2811331"/>
              <a:gd name="connsiteY3" fmla="*/ 919717 h 925033"/>
              <a:gd name="connsiteX4" fmla="*/ 2509284 w 2811331"/>
              <a:gd name="connsiteY4" fmla="*/ 887819 h 925033"/>
              <a:gd name="connsiteX5" fmla="*/ 2684721 w 2811331"/>
              <a:gd name="connsiteY5" fmla="*/ 834656 h 925033"/>
              <a:gd name="connsiteX6" fmla="*/ 2796363 w 2811331"/>
              <a:gd name="connsiteY6" fmla="*/ 765544 h 925033"/>
              <a:gd name="connsiteX7" fmla="*/ 2796363 w 2811331"/>
              <a:gd name="connsiteY7" fmla="*/ 701749 h 925033"/>
              <a:gd name="connsiteX8" fmla="*/ 2668772 w 2811331"/>
              <a:gd name="connsiteY8" fmla="*/ 520996 h 925033"/>
              <a:gd name="connsiteX9" fmla="*/ 2450805 w 2811331"/>
              <a:gd name="connsiteY9" fmla="*/ 148856 h 925033"/>
              <a:gd name="connsiteX10" fmla="*/ 2381693 w 2811331"/>
              <a:gd name="connsiteY10" fmla="*/ 0 h 925033"/>
              <a:gd name="connsiteX0" fmla="*/ 0 w 2811331"/>
              <a:gd name="connsiteY0" fmla="*/ 925033 h 925033"/>
              <a:gd name="connsiteX1" fmla="*/ 675168 w 2811331"/>
              <a:gd name="connsiteY1" fmla="*/ 925033 h 925033"/>
              <a:gd name="connsiteX2" fmla="*/ 1621466 w 2811331"/>
              <a:gd name="connsiteY2" fmla="*/ 909354 h 925033"/>
              <a:gd name="connsiteX3" fmla="*/ 2264735 w 2811331"/>
              <a:gd name="connsiteY3" fmla="*/ 919717 h 925033"/>
              <a:gd name="connsiteX4" fmla="*/ 2509284 w 2811331"/>
              <a:gd name="connsiteY4" fmla="*/ 887819 h 925033"/>
              <a:gd name="connsiteX5" fmla="*/ 2684721 w 2811331"/>
              <a:gd name="connsiteY5" fmla="*/ 834656 h 925033"/>
              <a:gd name="connsiteX6" fmla="*/ 2796363 w 2811331"/>
              <a:gd name="connsiteY6" fmla="*/ 765544 h 925033"/>
              <a:gd name="connsiteX7" fmla="*/ 2796363 w 2811331"/>
              <a:gd name="connsiteY7" fmla="*/ 701749 h 925033"/>
              <a:gd name="connsiteX8" fmla="*/ 2668772 w 2811331"/>
              <a:gd name="connsiteY8" fmla="*/ 520996 h 925033"/>
              <a:gd name="connsiteX9" fmla="*/ 2450805 w 2811331"/>
              <a:gd name="connsiteY9" fmla="*/ 148856 h 925033"/>
              <a:gd name="connsiteX10" fmla="*/ 2381693 w 2811331"/>
              <a:gd name="connsiteY10" fmla="*/ 0 h 925033"/>
              <a:gd name="connsiteX0" fmla="*/ 0 w 2816648"/>
              <a:gd name="connsiteY0" fmla="*/ 940712 h 940712"/>
              <a:gd name="connsiteX1" fmla="*/ 680485 w 2816648"/>
              <a:gd name="connsiteY1" fmla="*/ 925033 h 940712"/>
              <a:gd name="connsiteX2" fmla="*/ 1626783 w 2816648"/>
              <a:gd name="connsiteY2" fmla="*/ 909354 h 940712"/>
              <a:gd name="connsiteX3" fmla="*/ 2270052 w 2816648"/>
              <a:gd name="connsiteY3" fmla="*/ 919717 h 940712"/>
              <a:gd name="connsiteX4" fmla="*/ 2514601 w 2816648"/>
              <a:gd name="connsiteY4" fmla="*/ 887819 h 940712"/>
              <a:gd name="connsiteX5" fmla="*/ 2690038 w 2816648"/>
              <a:gd name="connsiteY5" fmla="*/ 834656 h 940712"/>
              <a:gd name="connsiteX6" fmla="*/ 2801680 w 2816648"/>
              <a:gd name="connsiteY6" fmla="*/ 765544 h 940712"/>
              <a:gd name="connsiteX7" fmla="*/ 2801680 w 2816648"/>
              <a:gd name="connsiteY7" fmla="*/ 701749 h 940712"/>
              <a:gd name="connsiteX8" fmla="*/ 2674089 w 2816648"/>
              <a:gd name="connsiteY8" fmla="*/ 520996 h 940712"/>
              <a:gd name="connsiteX9" fmla="*/ 2456122 w 2816648"/>
              <a:gd name="connsiteY9" fmla="*/ 148856 h 940712"/>
              <a:gd name="connsiteX10" fmla="*/ 2387010 w 2816648"/>
              <a:gd name="connsiteY10" fmla="*/ 0 h 940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6648" h="940712">
                <a:moveTo>
                  <a:pt x="0" y="940712"/>
                </a:moveTo>
                <a:lnTo>
                  <a:pt x="680485" y="925033"/>
                </a:lnTo>
                <a:cubicBezTo>
                  <a:pt x="951615" y="919807"/>
                  <a:pt x="1311329" y="905582"/>
                  <a:pt x="1626783" y="909354"/>
                </a:cubicBezTo>
                <a:cubicBezTo>
                  <a:pt x="1915633" y="912808"/>
                  <a:pt x="2122082" y="923306"/>
                  <a:pt x="2270052" y="919717"/>
                </a:cubicBezTo>
                <a:cubicBezTo>
                  <a:pt x="2418022" y="916128"/>
                  <a:pt x="2444603" y="901996"/>
                  <a:pt x="2514601" y="887819"/>
                </a:cubicBezTo>
                <a:cubicBezTo>
                  <a:pt x="2584599" y="873642"/>
                  <a:pt x="2642192" y="855035"/>
                  <a:pt x="2690038" y="834656"/>
                </a:cubicBezTo>
                <a:cubicBezTo>
                  <a:pt x="2737884" y="814277"/>
                  <a:pt x="2783073" y="787695"/>
                  <a:pt x="2801680" y="765544"/>
                </a:cubicBezTo>
                <a:cubicBezTo>
                  <a:pt x="2820287" y="743393"/>
                  <a:pt x="2822945" y="742507"/>
                  <a:pt x="2801680" y="701749"/>
                </a:cubicBezTo>
                <a:cubicBezTo>
                  <a:pt x="2780415" y="660991"/>
                  <a:pt x="2731682" y="613145"/>
                  <a:pt x="2674089" y="520996"/>
                </a:cubicBezTo>
                <a:cubicBezTo>
                  <a:pt x="2616496" y="428847"/>
                  <a:pt x="2503968" y="235689"/>
                  <a:pt x="2456122" y="148856"/>
                </a:cubicBezTo>
                <a:cubicBezTo>
                  <a:pt x="2408276" y="62023"/>
                  <a:pt x="2397643" y="31011"/>
                  <a:pt x="2387010" y="0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1" name="Rett linje 10"/>
          <p:cNvCxnSpPr/>
          <p:nvPr/>
        </p:nvCxnSpPr>
        <p:spPr>
          <a:xfrm flipV="1">
            <a:off x="6998309" y="4991986"/>
            <a:ext cx="221198" cy="45720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/>
          <p:cNvCxnSpPr/>
          <p:nvPr/>
        </p:nvCxnSpPr>
        <p:spPr>
          <a:xfrm flipH="1">
            <a:off x="5055781" y="6079679"/>
            <a:ext cx="3689498" cy="44674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 flipH="1" flipV="1">
            <a:off x="7607595" y="5052443"/>
            <a:ext cx="1148318" cy="1027236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ktangel 20"/>
          <p:cNvSpPr/>
          <p:nvPr/>
        </p:nvSpPr>
        <p:spPr>
          <a:xfrm>
            <a:off x="5373643" y="5560213"/>
            <a:ext cx="1845864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22" name="Rektangel 21"/>
          <p:cNvSpPr/>
          <p:nvPr/>
        </p:nvSpPr>
        <p:spPr>
          <a:xfrm>
            <a:off x="8039651" y="6212585"/>
            <a:ext cx="1577676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sp>
        <p:nvSpPr>
          <p:cNvPr id="23" name="TekstSylinder 22"/>
          <p:cNvSpPr txBox="1"/>
          <p:nvPr/>
        </p:nvSpPr>
        <p:spPr>
          <a:xfrm>
            <a:off x="7219507" y="1267629"/>
            <a:ext cx="2355272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Takkant (FKB-Bygning)</a:t>
            </a:r>
          </a:p>
          <a:p>
            <a:r>
              <a:rPr lang="nb-NO" sz="1000" dirty="0">
                <a:solidFill>
                  <a:srgbClr val="0070C0"/>
                </a:solidFill>
              </a:rPr>
              <a:t> tekst     Objekttype flate (typeveg i Elveg)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>
                <a:solidFill>
                  <a:srgbClr val="00B050"/>
                </a:solidFill>
              </a:rPr>
              <a:t>Vegdekkekant</a:t>
            </a:r>
          </a:p>
        </p:txBody>
      </p:sp>
      <p:cxnSp>
        <p:nvCxnSpPr>
          <p:cNvPr id="24" name="Rett linje 23"/>
          <p:cNvCxnSpPr/>
          <p:nvPr/>
        </p:nvCxnSpPr>
        <p:spPr>
          <a:xfrm>
            <a:off x="7312462" y="1539716"/>
            <a:ext cx="326003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7312462" y="1839966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linje 26"/>
          <p:cNvCxnSpPr/>
          <p:nvPr/>
        </p:nvCxnSpPr>
        <p:spPr>
          <a:xfrm>
            <a:off x="7312461" y="1387316"/>
            <a:ext cx="326003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10089540" y="6335695"/>
            <a:ext cx="1530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Ivar Aanerød, Kartverket</a:t>
            </a:r>
          </a:p>
        </p:txBody>
      </p:sp>
    </p:spTree>
    <p:extLst>
      <p:ext uri="{BB962C8B-B14F-4D97-AF65-F5344CB8AC3E}">
        <p14:creationId xmlns:p14="http://schemas.microsoft.com/office/powerpoint/2010/main" val="9124682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br>
              <a:rPr lang="nb-NO" dirty="0"/>
            </a:br>
            <a:r>
              <a:rPr lang="nb-NO" sz="1200" dirty="0"/>
              <a:t>øvrige objekttyper (parkeringsområde, fortau, annetvegarealavgrensning…)</a:t>
            </a:r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64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br>
              <a:rPr lang="nb-NO" dirty="0"/>
            </a:br>
            <a:r>
              <a:rPr lang="nb-NO" sz="1200" dirty="0"/>
              <a:t>øvrige objekttyper (parkeringsområde, fortau, annetvegarealavgrensning…)</a:t>
            </a:r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842917" y="1214438"/>
            <a:ext cx="2898774" cy="1863097"/>
          </a:xfrm>
          <a:custGeom>
            <a:avLst/>
            <a:gdLst>
              <a:gd name="connsiteX0" fmla="*/ 904921 w 2898774"/>
              <a:gd name="connsiteY0" fmla="*/ 0 h 1863097"/>
              <a:gd name="connsiteX1" fmla="*/ 628696 w 2898774"/>
              <a:gd name="connsiteY1" fmla="*/ 247650 h 1863097"/>
              <a:gd name="connsiteX2" fmla="*/ 428671 w 2898774"/>
              <a:gd name="connsiteY2" fmla="*/ 466725 h 1863097"/>
              <a:gd name="connsiteX3" fmla="*/ 233408 w 2898774"/>
              <a:gd name="connsiteY3" fmla="*/ 690562 h 1863097"/>
              <a:gd name="connsiteX4" fmla="*/ 114346 w 2898774"/>
              <a:gd name="connsiteY4" fmla="*/ 900112 h 1863097"/>
              <a:gd name="connsiteX5" fmla="*/ 66721 w 2898774"/>
              <a:gd name="connsiteY5" fmla="*/ 1062037 h 1863097"/>
              <a:gd name="connsiteX6" fmla="*/ 23858 w 2898774"/>
              <a:gd name="connsiteY6" fmla="*/ 1371600 h 1863097"/>
              <a:gd name="connsiteX7" fmla="*/ 46 w 2898774"/>
              <a:gd name="connsiteY7" fmla="*/ 1666875 h 1863097"/>
              <a:gd name="connsiteX8" fmla="*/ 19096 w 2898774"/>
              <a:gd name="connsiteY8" fmla="*/ 1776412 h 1863097"/>
              <a:gd name="connsiteX9" fmla="*/ 61958 w 2898774"/>
              <a:gd name="connsiteY9" fmla="*/ 1838325 h 1863097"/>
              <a:gd name="connsiteX10" fmla="*/ 123871 w 2898774"/>
              <a:gd name="connsiteY10" fmla="*/ 1857375 h 1863097"/>
              <a:gd name="connsiteX11" fmla="*/ 200071 w 2898774"/>
              <a:gd name="connsiteY11" fmla="*/ 1857375 h 1863097"/>
              <a:gd name="connsiteX12" fmla="*/ 409621 w 2898774"/>
              <a:gd name="connsiteY12" fmla="*/ 1790700 h 1863097"/>
              <a:gd name="connsiteX13" fmla="*/ 1052558 w 2898774"/>
              <a:gd name="connsiteY13" fmla="*/ 1566862 h 1863097"/>
              <a:gd name="connsiteX14" fmla="*/ 1752646 w 2898774"/>
              <a:gd name="connsiteY14" fmla="*/ 1323975 h 1863097"/>
              <a:gd name="connsiteX15" fmla="*/ 2190796 w 2898774"/>
              <a:gd name="connsiteY15" fmla="*/ 1190625 h 1863097"/>
              <a:gd name="connsiteX16" fmla="*/ 2667046 w 2898774"/>
              <a:gd name="connsiteY16" fmla="*/ 1028700 h 1863097"/>
              <a:gd name="connsiteX17" fmla="*/ 2800396 w 2898774"/>
              <a:gd name="connsiteY17" fmla="*/ 928687 h 1863097"/>
              <a:gd name="connsiteX18" fmla="*/ 2890883 w 2898774"/>
              <a:gd name="connsiteY18" fmla="*/ 809625 h 1863097"/>
              <a:gd name="connsiteX19" fmla="*/ 2890883 w 2898774"/>
              <a:gd name="connsiteY19" fmla="*/ 714375 h 1863097"/>
              <a:gd name="connsiteX20" fmla="*/ 2862308 w 2898774"/>
              <a:gd name="connsiteY20" fmla="*/ 595312 h 1863097"/>
              <a:gd name="connsiteX21" fmla="*/ 2776583 w 2898774"/>
              <a:gd name="connsiteY21" fmla="*/ 338137 h 186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898774" h="1863097">
                <a:moveTo>
                  <a:pt x="904921" y="0"/>
                </a:moveTo>
                <a:cubicBezTo>
                  <a:pt x="806496" y="84931"/>
                  <a:pt x="708071" y="169863"/>
                  <a:pt x="628696" y="247650"/>
                </a:cubicBezTo>
                <a:cubicBezTo>
                  <a:pt x="549321" y="325437"/>
                  <a:pt x="494552" y="392906"/>
                  <a:pt x="428671" y="466725"/>
                </a:cubicBezTo>
                <a:cubicBezTo>
                  <a:pt x="362790" y="540544"/>
                  <a:pt x="285795" y="618331"/>
                  <a:pt x="233408" y="690562"/>
                </a:cubicBezTo>
                <a:cubicBezTo>
                  <a:pt x="181021" y="762793"/>
                  <a:pt x="142127" y="838200"/>
                  <a:pt x="114346" y="900112"/>
                </a:cubicBezTo>
                <a:cubicBezTo>
                  <a:pt x="86565" y="962024"/>
                  <a:pt x="81802" y="983456"/>
                  <a:pt x="66721" y="1062037"/>
                </a:cubicBezTo>
                <a:cubicBezTo>
                  <a:pt x="51640" y="1140618"/>
                  <a:pt x="34970" y="1270794"/>
                  <a:pt x="23858" y="1371600"/>
                </a:cubicBezTo>
                <a:cubicBezTo>
                  <a:pt x="12746" y="1472406"/>
                  <a:pt x="840" y="1599406"/>
                  <a:pt x="46" y="1666875"/>
                </a:cubicBezTo>
                <a:cubicBezTo>
                  <a:pt x="-748" y="1734344"/>
                  <a:pt x="8777" y="1747837"/>
                  <a:pt x="19096" y="1776412"/>
                </a:cubicBezTo>
                <a:cubicBezTo>
                  <a:pt x="29415" y="1804987"/>
                  <a:pt x="44496" y="1824831"/>
                  <a:pt x="61958" y="1838325"/>
                </a:cubicBezTo>
                <a:cubicBezTo>
                  <a:pt x="79420" y="1851819"/>
                  <a:pt x="100852" y="1854200"/>
                  <a:pt x="123871" y="1857375"/>
                </a:cubicBezTo>
                <a:cubicBezTo>
                  <a:pt x="146890" y="1860550"/>
                  <a:pt x="152446" y="1868487"/>
                  <a:pt x="200071" y="1857375"/>
                </a:cubicBezTo>
                <a:cubicBezTo>
                  <a:pt x="247696" y="1846263"/>
                  <a:pt x="409621" y="1790700"/>
                  <a:pt x="409621" y="1790700"/>
                </a:cubicBezTo>
                <a:lnTo>
                  <a:pt x="1052558" y="1566862"/>
                </a:lnTo>
                <a:lnTo>
                  <a:pt x="1752646" y="1323975"/>
                </a:lnTo>
                <a:cubicBezTo>
                  <a:pt x="1942352" y="1261269"/>
                  <a:pt x="2038396" y="1239838"/>
                  <a:pt x="2190796" y="1190625"/>
                </a:cubicBezTo>
                <a:cubicBezTo>
                  <a:pt x="2343196" y="1141413"/>
                  <a:pt x="2565446" y="1072356"/>
                  <a:pt x="2667046" y="1028700"/>
                </a:cubicBezTo>
                <a:cubicBezTo>
                  <a:pt x="2768646" y="985044"/>
                  <a:pt x="2763090" y="965199"/>
                  <a:pt x="2800396" y="928687"/>
                </a:cubicBezTo>
                <a:cubicBezTo>
                  <a:pt x="2837702" y="892175"/>
                  <a:pt x="2875802" y="845344"/>
                  <a:pt x="2890883" y="809625"/>
                </a:cubicBezTo>
                <a:cubicBezTo>
                  <a:pt x="2905964" y="773906"/>
                  <a:pt x="2895645" y="750094"/>
                  <a:pt x="2890883" y="714375"/>
                </a:cubicBezTo>
                <a:cubicBezTo>
                  <a:pt x="2886121" y="678656"/>
                  <a:pt x="2881358" y="658018"/>
                  <a:pt x="2862308" y="595312"/>
                </a:cubicBezTo>
                <a:cubicBezTo>
                  <a:pt x="2843258" y="532606"/>
                  <a:pt x="2809920" y="435371"/>
                  <a:pt x="2776583" y="33813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" name="Frihåndsform 3"/>
          <p:cNvSpPr/>
          <p:nvPr/>
        </p:nvSpPr>
        <p:spPr>
          <a:xfrm>
            <a:off x="4033838" y="1214438"/>
            <a:ext cx="2052637" cy="520255"/>
          </a:xfrm>
          <a:custGeom>
            <a:avLst/>
            <a:gdLst>
              <a:gd name="connsiteX0" fmla="*/ 0 w 2052637"/>
              <a:gd name="connsiteY0" fmla="*/ 204787 h 520255"/>
              <a:gd name="connsiteX1" fmla="*/ 57150 w 2052637"/>
              <a:gd name="connsiteY1" fmla="*/ 361950 h 520255"/>
              <a:gd name="connsiteX2" fmla="*/ 104775 w 2052637"/>
              <a:gd name="connsiteY2" fmla="*/ 409575 h 520255"/>
              <a:gd name="connsiteX3" fmla="*/ 195262 w 2052637"/>
              <a:gd name="connsiteY3" fmla="*/ 481012 h 520255"/>
              <a:gd name="connsiteX4" fmla="*/ 295275 w 2052637"/>
              <a:gd name="connsiteY4" fmla="*/ 509587 h 520255"/>
              <a:gd name="connsiteX5" fmla="*/ 414337 w 2052637"/>
              <a:gd name="connsiteY5" fmla="*/ 519112 h 520255"/>
              <a:gd name="connsiteX6" fmla="*/ 585787 w 2052637"/>
              <a:gd name="connsiteY6" fmla="*/ 485775 h 520255"/>
              <a:gd name="connsiteX7" fmla="*/ 971550 w 2052637"/>
              <a:gd name="connsiteY7" fmla="*/ 342900 h 520255"/>
              <a:gd name="connsiteX8" fmla="*/ 1500187 w 2052637"/>
              <a:gd name="connsiteY8" fmla="*/ 176212 h 520255"/>
              <a:gd name="connsiteX9" fmla="*/ 2052637 w 2052637"/>
              <a:gd name="connsiteY9" fmla="*/ 0 h 520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2637" h="520255">
                <a:moveTo>
                  <a:pt x="0" y="204787"/>
                </a:moveTo>
                <a:cubicBezTo>
                  <a:pt x="19844" y="266303"/>
                  <a:pt x="39688" y="327819"/>
                  <a:pt x="57150" y="361950"/>
                </a:cubicBezTo>
                <a:cubicBezTo>
                  <a:pt x="74612" y="396081"/>
                  <a:pt x="81756" y="389731"/>
                  <a:pt x="104775" y="409575"/>
                </a:cubicBezTo>
                <a:cubicBezTo>
                  <a:pt x="127794" y="429419"/>
                  <a:pt x="163512" y="464343"/>
                  <a:pt x="195262" y="481012"/>
                </a:cubicBezTo>
                <a:cubicBezTo>
                  <a:pt x="227012" y="497681"/>
                  <a:pt x="258763" y="503237"/>
                  <a:pt x="295275" y="509587"/>
                </a:cubicBezTo>
                <a:cubicBezTo>
                  <a:pt x="331787" y="515937"/>
                  <a:pt x="365918" y="523081"/>
                  <a:pt x="414337" y="519112"/>
                </a:cubicBezTo>
                <a:cubicBezTo>
                  <a:pt x="462756" y="515143"/>
                  <a:pt x="492918" y="515144"/>
                  <a:pt x="585787" y="485775"/>
                </a:cubicBezTo>
                <a:cubicBezTo>
                  <a:pt x="678656" y="456406"/>
                  <a:pt x="819150" y="394494"/>
                  <a:pt x="971550" y="342900"/>
                </a:cubicBezTo>
                <a:cubicBezTo>
                  <a:pt x="1123950" y="291306"/>
                  <a:pt x="1500187" y="176212"/>
                  <a:pt x="1500187" y="176212"/>
                </a:cubicBezTo>
                <a:lnTo>
                  <a:pt x="2052637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347138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Veglenker og andre objekttyper (FKB-Veg 5.0)</a:t>
            </a:r>
            <a:br>
              <a:rPr lang="nb-NO" dirty="0"/>
            </a:br>
            <a:r>
              <a:rPr lang="nb-NO" sz="1200" dirty="0"/>
              <a:t>øvrige objekttyper (parkeringsområde, fortau, annetvegarealavgrensning…)</a:t>
            </a:r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38150" y="1428750"/>
            <a:ext cx="6224588" cy="2286000"/>
          </a:xfrm>
          <a:custGeom>
            <a:avLst/>
            <a:gdLst>
              <a:gd name="connsiteX0" fmla="*/ 6224588 w 6224588"/>
              <a:gd name="connsiteY0" fmla="*/ 0 h 2286000"/>
              <a:gd name="connsiteX1" fmla="*/ 4152900 w 6224588"/>
              <a:gd name="connsiteY1" fmla="*/ 709613 h 2286000"/>
              <a:gd name="connsiteX2" fmla="*/ 2266950 w 6224588"/>
              <a:gd name="connsiteY2" fmla="*/ 1390650 h 2286000"/>
              <a:gd name="connsiteX3" fmla="*/ 1033463 w 6224588"/>
              <a:gd name="connsiteY3" fmla="*/ 1790700 h 2286000"/>
              <a:gd name="connsiteX4" fmla="*/ 581025 w 6224588"/>
              <a:gd name="connsiteY4" fmla="*/ 1976438 h 2286000"/>
              <a:gd name="connsiteX5" fmla="*/ 285750 w 6224588"/>
              <a:gd name="connsiteY5" fmla="*/ 2124075 h 2286000"/>
              <a:gd name="connsiteX6" fmla="*/ 0 w 6224588"/>
              <a:gd name="connsiteY6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4588" h="2286000">
                <a:moveTo>
                  <a:pt x="6224588" y="0"/>
                </a:moveTo>
                <a:lnTo>
                  <a:pt x="4152900" y="709613"/>
                </a:lnTo>
                <a:lnTo>
                  <a:pt x="2266950" y="1390650"/>
                </a:lnTo>
                <a:cubicBezTo>
                  <a:pt x="1747044" y="1570831"/>
                  <a:pt x="1314450" y="1693069"/>
                  <a:pt x="1033463" y="1790700"/>
                </a:cubicBezTo>
                <a:cubicBezTo>
                  <a:pt x="752476" y="1888331"/>
                  <a:pt x="705644" y="1920876"/>
                  <a:pt x="581025" y="1976438"/>
                </a:cubicBezTo>
                <a:cubicBezTo>
                  <a:pt x="456406" y="2032000"/>
                  <a:pt x="382587" y="2072481"/>
                  <a:pt x="285750" y="2124075"/>
                </a:cubicBezTo>
                <a:cubicBezTo>
                  <a:pt x="188913" y="2175669"/>
                  <a:pt x="94456" y="2230834"/>
                  <a:pt x="0" y="22860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" name="Frihåndsform 3"/>
          <p:cNvSpPr/>
          <p:nvPr/>
        </p:nvSpPr>
        <p:spPr>
          <a:xfrm>
            <a:off x="3810000" y="1438275"/>
            <a:ext cx="842963" cy="671513"/>
          </a:xfrm>
          <a:custGeom>
            <a:avLst/>
            <a:gdLst>
              <a:gd name="connsiteX0" fmla="*/ 0 w 842963"/>
              <a:gd name="connsiteY0" fmla="*/ 0 h 671513"/>
              <a:gd name="connsiteX1" fmla="*/ 119063 w 842963"/>
              <a:gd name="connsiteY1" fmla="*/ 328613 h 671513"/>
              <a:gd name="connsiteX2" fmla="*/ 200025 w 842963"/>
              <a:gd name="connsiteY2" fmla="*/ 452438 h 671513"/>
              <a:gd name="connsiteX3" fmla="*/ 357188 w 842963"/>
              <a:gd name="connsiteY3" fmla="*/ 576263 h 671513"/>
              <a:gd name="connsiteX4" fmla="*/ 557213 w 842963"/>
              <a:gd name="connsiteY4" fmla="*/ 633413 h 671513"/>
              <a:gd name="connsiteX5" fmla="*/ 842963 w 842963"/>
              <a:gd name="connsiteY5" fmla="*/ 671513 h 6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2963" h="671513">
                <a:moveTo>
                  <a:pt x="0" y="0"/>
                </a:moveTo>
                <a:cubicBezTo>
                  <a:pt x="42863" y="126603"/>
                  <a:pt x="85726" y="253207"/>
                  <a:pt x="119063" y="328613"/>
                </a:cubicBezTo>
                <a:cubicBezTo>
                  <a:pt x="152400" y="404019"/>
                  <a:pt x="160338" y="411163"/>
                  <a:pt x="200025" y="452438"/>
                </a:cubicBezTo>
                <a:cubicBezTo>
                  <a:pt x="239712" y="493713"/>
                  <a:pt x="297657" y="546101"/>
                  <a:pt x="357188" y="576263"/>
                </a:cubicBezTo>
                <a:cubicBezTo>
                  <a:pt x="416719" y="606425"/>
                  <a:pt x="476251" y="617538"/>
                  <a:pt x="557213" y="633413"/>
                </a:cubicBezTo>
                <a:cubicBezTo>
                  <a:pt x="638176" y="649288"/>
                  <a:pt x="740569" y="660400"/>
                  <a:pt x="842963" y="67151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2505075" y="2890838"/>
            <a:ext cx="2590800" cy="3186112"/>
          </a:xfrm>
          <a:custGeom>
            <a:avLst/>
            <a:gdLst>
              <a:gd name="connsiteX0" fmla="*/ 0 w 2590800"/>
              <a:gd name="connsiteY0" fmla="*/ 0 h 3186112"/>
              <a:gd name="connsiteX1" fmla="*/ 119063 w 2590800"/>
              <a:gd name="connsiteY1" fmla="*/ 304800 h 3186112"/>
              <a:gd name="connsiteX2" fmla="*/ 266700 w 2590800"/>
              <a:gd name="connsiteY2" fmla="*/ 628650 h 3186112"/>
              <a:gd name="connsiteX3" fmla="*/ 514350 w 2590800"/>
              <a:gd name="connsiteY3" fmla="*/ 933450 h 3186112"/>
              <a:gd name="connsiteX4" fmla="*/ 1219200 w 2590800"/>
              <a:gd name="connsiteY4" fmla="*/ 1666875 h 3186112"/>
              <a:gd name="connsiteX5" fmla="*/ 1838325 w 2590800"/>
              <a:gd name="connsiteY5" fmla="*/ 2352675 h 3186112"/>
              <a:gd name="connsiteX6" fmla="*/ 2343150 w 2590800"/>
              <a:gd name="connsiteY6" fmla="*/ 2914650 h 3186112"/>
              <a:gd name="connsiteX7" fmla="*/ 2590800 w 2590800"/>
              <a:gd name="connsiteY7" fmla="*/ 3186112 h 3186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90800" h="3186112">
                <a:moveTo>
                  <a:pt x="0" y="0"/>
                </a:moveTo>
                <a:cubicBezTo>
                  <a:pt x="37306" y="100012"/>
                  <a:pt x="74613" y="200025"/>
                  <a:pt x="119063" y="304800"/>
                </a:cubicBezTo>
                <a:cubicBezTo>
                  <a:pt x="163513" y="409575"/>
                  <a:pt x="200819" y="523875"/>
                  <a:pt x="266700" y="628650"/>
                </a:cubicBezTo>
                <a:cubicBezTo>
                  <a:pt x="332581" y="733425"/>
                  <a:pt x="355600" y="760413"/>
                  <a:pt x="514350" y="933450"/>
                </a:cubicBezTo>
                <a:cubicBezTo>
                  <a:pt x="673100" y="1106487"/>
                  <a:pt x="998538" y="1430338"/>
                  <a:pt x="1219200" y="1666875"/>
                </a:cubicBezTo>
                <a:cubicBezTo>
                  <a:pt x="1439862" y="1903412"/>
                  <a:pt x="1838325" y="2352675"/>
                  <a:pt x="1838325" y="2352675"/>
                </a:cubicBezTo>
                <a:lnTo>
                  <a:pt x="2343150" y="2914650"/>
                </a:lnTo>
                <a:cubicBezTo>
                  <a:pt x="2468562" y="3053556"/>
                  <a:pt x="2529681" y="3119834"/>
                  <a:pt x="2590800" y="318611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1228725" y="3314700"/>
            <a:ext cx="2857500" cy="3271838"/>
          </a:xfrm>
          <a:custGeom>
            <a:avLst/>
            <a:gdLst>
              <a:gd name="connsiteX0" fmla="*/ 0 w 2857500"/>
              <a:gd name="connsiteY0" fmla="*/ 0 h 3271838"/>
              <a:gd name="connsiteX1" fmla="*/ 138113 w 2857500"/>
              <a:gd name="connsiteY1" fmla="*/ 271463 h 3271838"/>
              <a:gd name="connsiteX2" fmla="*/ 276225 w 2857500"/>
              <a:gd name="connsiteY2" fmla="*/ 533400 h 3271838"/>
              <a:gd name="connsiteX3" fmla="*/ 485775 w 2857500"/>
              <a:gd name="connsiteY3" fmla="*/ 828675 h 3271838"/>
              <a:gd name="connsiteX4" fmla="*/ 885825 w 2857500"/>
              <a:gd name="connsiteY4" fmla="*/ 1262063 h 3271838"/>
              <a:gd name="connsiteX5" fmla="*/ 1257300 w 2857500"/>
              <a:gd name="connsiteY5" fmla="*/ 1595438 h 3271838"/>
              <a:gd name="connsiteX6" fmla="*/ 1762125 w 2857500"/>
              <a:gd name="connsiteY6" fmla="*/ 2100263 h 3271838"/>
              <a:gd name="connsiteX7" fmla="*/ 2224088 w 2857500"/>
              <a:gd name="connsiteY7" fmla="*/ 2595563 h 3271838"/>
              <a:gd name="connsiteX8" fmla="*/ 2571750 w 2857500"/>
              <a:gd name="connsiteY8" fmla="*/ 2962275 h 3271838"/>
              <a:gd name="connsiteX9" fmla="*/ 2857500 w 2857500"/>
              <a:gd name="connsiteY9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57500" h="3271838">
                <a:moveTo>
                  <a:pt x="0" y="0"/>
                </a:moveTo>
                <a:cubicBezTo>
                  <a:pt x="46038" y="91281"/>
                  <a:pt x="92076" y="182563"/>
                  <a:pt x="138113" y="271463"/>
                </a:cubicBezTo>
                <a:cubicBezTo>
                  <a:pt x="184151" y="360363"/>
                  <a:pt x="218281" y="440531"/>
                  <a:pt x="276225" y="533400"/>
                </a:cubicBezTo>
                <a:cubicBezTo>
                  <a:pt x="334169" y="626269"/>
                  <a:pt x="384175" y="707231"/>
                  <a:pt x="485775" y="828675"/>
                </a:cubicBezTo>
                <a:cubicBezTo>
                  <a:pt x="587375" y="950119"/>
                  <a:pt x="757238" y="1134269"/>
                  <a:pt x="885825" y="1262063"/>
                </a:cubicBezTo>
                <a:cubicBezTo>
                  <a:pt x="1014412" y="1389857"/>
                  <a:pt x="1111250" y="1455738"/>
                  <a:pt x="1257300" y="1595438"/>
                </a:cubicBezTo>
                <a:cubicBezTo>
                  <a:pt x="1403350" y="1735138"/>
                  <a:pt x="1600994" y="1933576"/>
                  <a:pt x="1762125" y="2100263"/>
                </a:cubicBezTo>
                <a:cubicBezTo>
                  <a:pt x="1923256" y="2266950"/>
                  <a:pt x="2224088" y="2595563"/>
                  <a:pt x="2224088" y="2595563"/>
                </a:cubicBezTo>
                <a:lnTo>
                  <a:pt x="2571750" y="2962275"/>
                </a:lnTo>
                <a:cubicBezTo>
                  <a:pt x="2677319" y="3074987"/>
                  <a:pt x="2767409" y="3173412"/>
                  <a:pt x="2857500" y="327183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4548188" y="6072188"/>
            <a:ext cx="547687" cy="514350"/>
          </a:xfrm>
          <a:custGeom>
            <a:avLst/>
            <a:gdLst>
              <a:gd name="connsiteX0" fmla="*/ 547687 w 547687"/>
              <a:gd name="connsiteY0" fmla="*/ 0 h 514350"/>
              <a:gd name="connsiteX1" fmla="*/ 0 w 547687"/>
              <a:gd name="connsiteY1" fmla="*/ 51435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7687" h="514350">
                <a:moveTo>
                  <a:pt x="547687" y="0"/>
                </a:moveTo>
                <a:lnTo>
                  <a:pt x="0" y="5143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1" name="Rett linje 10"/>
          <p:cNvCxnSpPr/>
          <p:nvPr/>
        </p:nvCxnSpPr>
        <p:spPr>
          <a:xfrm>
            <a:off x="762000" y="3252788"/>
            <a:ext cx="171450" cy="40957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ihåndsform 11"/>
          <p:cNvSpPr/>
          <p:nvPr/>
        </p:nvSpPr>
        <p:spPr>
          <a:xfrm>
            <a:off x="694789" y="1228725"/>
            <a:ext cx="800636" cy="2024063"/>
          </a:xfrm>
          <a:custGeom>
            <a:avLst/>
            <a:gdLst>
              <a:gd name="connsiteX0" fmla="*/ 67211 w 800636"/>
              <a:gd name="connsiteY0" fmla="*/ 2024063 h 2024063"/>
              <a:gd name="connsiteX1" fmla="*/ 19586 w 800636"/>
              <a:gd name="connsiteY1" fmla="*/ 1862138 h 2024063"/>
              <a:gd name="connsiteX2" fmla="*/ 536 w 800636"/>
              <a:gd name="connsiteY2" fmla="*/ 1657350 h 2024063"/>
              <a:gd name="connsiteX3" fmla="*/ 10061 w 800636"/>
              <a:gd name="connsiteY3" fmla="*/ 1285875 h 2024063"/>
              <a:gd name="connsiteX4" fmla="*/ 57686 w 800636"/>
              <a:gd name="connsiteY4" fmla="*/ 1009650 h 2024063"/>
              <a:gd name="connsiteX5" fmla="*/ 148174 w 800636"/>
              <a:gd name="connsiteY5" fmla="*/ 757238 h 2024063"/>
              <a:gd name="connsiteX6" fmla="*/ 286286 w 800636"/>
              <a:gd name="connsiteY6" fmla="*/ 547688 h 2024063"/>
              <a:gd name="connsiteX7" fmla="*/ 472024 w 800636"/>
              <a:gd name="connsiteY7" fmla="*/ 342900 h 2024063"/>
              <a:gd name="connsiteX8" fmla="*/ 800636 w 800636"/>
              <a:gd name="connsiteY8" fmla="*/ 0 h 2024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636" h="2024063">
                <a:moveTo>
                  <a:pt x="67211" y="2024063"/>
                </a:moveTo>
                <a:cubicBezTo>
                  <a:pt x="48955" y="1973660"/>
                  <a:pt x="30699" y="1923257"/>
                  <a:pt x="19586" y="1862138"/>
                </a:cubicBezTo>
                <a:cubicBezTo>
                  <a:pt x="8473" y="1801019"/>
                  <a:pt x="2123" y="1753394"/>
                  <a:pt x="536" y="1657350"/>
                </a:cubicBezTo>
                <a:cubicBezTo>
                  <a:pt x="-1051" y="1561306"/>
                  <a:pt x="536" y="1393825"/>
                  <a:pt x="10061" y="1285875"/>
                </a:cubicBezTo>
                <a:cubicBezTo>
                  <a:pt x="19586" y="1177925"/>
                  <a:pt x="34667" y="1097756"/>
                  <a:pt x="57686" y="1009650"/>
                </a:cubicBezTo>
                <a:cubicBezTo>
                  <a:pt x="80705" y="921544"/>
                  <a:pt x="110074" y="834232"/>
                  <a:pt x="148174" y="757238"/>
                </a:cubicBezTo>
                <a:cubicBezTo>
                  <a:pt x="186274" y="680244"/>
                  <a:pt x="232311" y="616744"/>
                  <a:pt x="286286" y="547688"/>
                </a:cubicBezTo>
                <a:cubicBezTo>
                  <a:pt x="340261" y="478632"/>
                  <a:pt x="386299" y="434181"/>
                  <a:pt x="472024" y="342900"/>
                </a:cubicBezTo>
                <a:cubicBezTo>
                  <a:pt x="557749" y="251619"/>
                  <a:pt x="679192" y="125809"/>
                  <a:pt x="800636" y="0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3" name="Frihåndsform 12"/>
          <p:cNvSpPr/>
          <p:nvPr/>
        </p:nvSpPr>
        <p:spPr>
          <a:xfrm>
            <a:off x="933450" y="3667125"/>
            <a:ext cx="1233488" cy="1423988"/>
          </a:xfrm>
          <a:custGeom>
            <a:avLst/>
            <a:gdLst>
              <a:gd name="connsiteX0" fmla="*/ 0 w 1233488"/>
              <a:gd name="connsiteY0" fmla="*/ 0 h 1423988"/>
              <a:gd name="connsiteX1" fmla="*/ 152400 w 1233488"/>
              <a:gd name="connsiteY1" fmla="*/ 195263 h 1423988"/>
              <a:gd name="connsiteX2" fmla="*/ 514350 w 1233488"/>
              <a:gd name="connsiteY2" fmla="*/ 623888 h 1423988"/>
              <a:gd name="connsiteX3" fmla="*/ 833438 w 1233488"/>
              <a:gd name="connsiteY3" fmla="*/ 976313 h 1423988"/>
              <a:gd name="connsiteX4" fmla="*/ 1233488 w 1233488"/>
              <a:gd name="connsiteY4" fmla="*/ 1423988 h 142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3488" h="1423988">
                <a:moveTo>
                  <a:pt x="0" y="0"/>
                </a:moveTo>
                <a:cubicBezTo>
                  <a:pt x="33337" y="45641"/>
                  <a:pt x="66675" y="91282"/>
                  <a:pt x="152400" y="195263"/>
                </a:cubicBezTo>
                <a:cubicBezTo>
                  <a:pt x="238125" y="299244"/>
                  <a:pt x="400844" y="493713"/>
                  <a:pt x="514350" y="623888"/>
                </a:cubicBezTo>
                <a:cubicBezTo>
                  <a:pt x="627856" y="754063"/>
                  <a:pt x="833438" y="976313"/>
                  <a:pt x="833438" y="976313"/>
                </a:cubicBezTo>
                <a:lnTo>
                  <a:pt x="1233488" y="1423988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011148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326070"/>
            <a:ext cx="8020594" cy="6295915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2855396" y="2490758"/>
            <a:ext cx="318076" cy="1228550"/>
          </a:xfrm>
          <a:custGeom>
            <a:avLst/>
            <a:gdLst>
              <a:gd name="connsiteX0" fmla="*/ 0 w 318076"/>
              <a:gd name="connsiteY0" fmla="*/ 1228550 h 1228550"/>
              <a:gd name="connsiteX1" fmla="*/ 67318 w 318076"/>
              <a:gd name="connsiteY1" fmla="*/ 1077085 h 1228550"/>
              <a:gd name="connsiteX2" fmla="*/ 134636 w 318076"/>
              <a:gd name="connsiteY2" fmla="*/ 920010 h 1228550"/>
              <a:gd name="connsiteX3" fmla="*/ 185124 w 318076"/>
              <a:gd name="connsiteY3" fmla="*/ 768545 h 1228550"/>
              <a:gd name="connsiteX4" fmla="*/ 235613 w 318076"/>
              <a:gd name="connsiteY4" fmla="*/ 611470 h 1228550"/>
              <a:gd name="connsiteX5" fmla="*/ 274881 w 318076"/>
              <a:gd name="connsiteY5" fmla="*/ 465615 h 1228550"/>
              <a:gd name="connsiteX6" fmla="*/ 314150 w 318076"/>
              <a:gd name="connsiteY6" fmla="*/ 314150 h 1228550"/>
              <a:gd name="connsiteX7" fmla="*/ 314150 w 318076"/>
              <a:gd name="connsiteY7" fmla="*/ 151465 h 1228550"/>
              <a:gd name="connsiteX8" fmla="*/ 291711 w 318076"/>
              <a:gd name="connsiteY8" fmla="*/ 0 h 122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8076" h="1228550">
                <a:moveTo>
                  <a:pt x="0" y="1228550"/>
                </a:moveTo>
                <a:cubicBezTo>
                  <a:pt x="22439" y="1178061"/>
                  <a:pt x="44879" y="1128508"/>
                  <a:pt x="67318" y="1077085"/>
                </a:cubicBezTo>
                <a:cubicBezTo>
                  <a:pt x="89757" y="1025662"/>
                  <a:pt x="115002" y="971433"/>
                  <a:pt x="134636" y="920010"/>
                </a:cubicBezTo>
                <a:cubicBezTo>
                  <a:pt x="154270" y="868587"/>
                  <a:pt x="168295" y="819968"/>
                  <a:pt x="185124" y="768545"/>
                </a:cubicBezTo>
                <a:cubicBezTo>
                  <a:pt x="201953" y="717122"/>
                  <a:pt x="220654" y="661958"/>
                  <a:pt x="235613" y="611470"/>
                </a:cubicBezTo>
                <a:cubicBezTo>
                  <a:pt x="250572" y="560982"/>
                  <a:pt x="261792" y="515168"/>
                  <a:pt x="274881" y="465615"/>
                </a:cubicBezTo>
                <a:cubicBezTo>
                  <a:pt x="287970" y="416062"/>
                  <a:pt x="307605" y="366508"/>
                  <a:pt x="314150" y="314150"/>
                </a:cubicBezTo>
                <a:cubicBezTo>
                  <a:pt x="320695" y="261792"/>
                  <a:pt x="317890" y="203823"/>
                  <a:pt x="314150" y="151465"/>
                </a:cubicBezTo>
                <a:cubicBezTo>
                  <a:pt x="310410" y="99107"/>
                  <a:pt x="301060" y="49553"/>
                  <a:pt x="291711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2961983" y="2483593"/>
            <a:ext cx="326224" cy="1286203"/>
          </a:xfrm>
          <a:custGeom>
            <a:avLst/>
            <a:gdLst>
              <a:gd name="connsiteX0" fmla="*/ 0 w 326224"/>
              <a:gd name="connsiteY0" fmla="*/ 1286203 h 1286203"/>
              <a:gd name="connsiteX1" fmla="*/ 67318 w 326224"/>
              <a:gd name="connsiteY1" fmla="*/ 1117909 h 1286203"/>
              <a:gd name="connsiteX2" fmla="*/ 151465 w 326224"/>
              <a:gd name="connsiteY2" fmla="*/ 893516 h 1286203"/>
              <a:gd name="connsiteX3" fmla="*/ 235612 w 326224"/>
              <a:gd name="connsiteY3" fmla="*/ 674733 h 1286203"/>
              <a:gd name="connsiteX4" fmla="*/ 280491 w 326224"/>
              <a:gd name="connsiteY4" fmla="*/ 506439 h 1286203"/>
              <a:gd name="connsiteX5" fmla="*/ 302930 w 326224"/>
              <a:gd name="connsiteY5" fmla="*/ 411072 h 1286203"/>
              <a:gd name="connsiteX6" fmla="*/ 319759 w 326224"/>
              <a:gd name="connsiteY6" fmla="*/ 315705 h 1286203"/>
              <a:gd name="connsiteX7" fmla="*/ 325369 w 326224"/>
              <a:gd name="connsiteY7" fmla="*/ 203509 h 1286203"/>
              <a:gd name="connsiteX8" fmla="*/ 302930 w 326224"/>
              <a:gd name="connsiteY8" fmla="*/ 29605 h 1286203"/>
              <a:gd name="connsiteX9" fmla="*/ 325369 w 326224"/>
              <a:gd name="connsiteY9" fmla="*/ 1555 h 1286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6224" h="1286203">
                <a:moveTo>
                  <a:pt x="0" y="1286203"/>
                </a:moveTo>
                <a:cubicBezTo>
                  <a:pt x="21037" y="1234780"/>
                  <a:pt x="42074" y="1183357"/>
                  <a:pt x="67318" y="1117909"/>
                </a:cubicBezTo>
                <a:cubicBezTo>
                  <a:pt x="92562" y="1052461"/>
                  <a:pt x="123416" y="967379"/>
                  <a:pt x="151465" y="893516"/>
                </a:cubicBezTo>
                <a:cubicBezTo>
                  <a:pt x="179514" y="819653"/>
                  <a:pt x="214108" y="739246"/>
                  <a:pt x="235612" y="674733"/>
                </a:cubicBezTo>
                <a:cubicBezTo>
                  <a:pt x="257116" y="610220"/>
                  <a:pt x="269271" y="550382"/>
                  <a:pt x="280491" y="506439"/>
                </a:cubicBezTo>
                <a:cubicBezTo>
                  <a:pt x="291711" y="462496"/>
                  <a:pt x="296385" y="442861"/>
                  <a:pt x="302930" y="411072"/>
                </a:cubicBezTo>
                <a:cubicBezTo>
                  <a:pt x="309475" y="379283"/>
                  <a:pt x="316019" y="350299"/>
                  <a:pt x="319759" y="315705"/>
                </a:cubicBezTo>
                <a:cubicBezTo>
                  <a:pt x="323499" y="281111"/>
                  <a:pt x="328174" y="251192"/>
                  <a:pt x="325369" y="203509"/>
                </a:cubicBezTo>
                <a:cubicBezTo>
                  <a:pt x="322564" y="155826"/>
                  <a:pt x="302930" y="63264"/>
                  <a:pt x="302930" y="29605"/>
                </a:cubicBezTo>
                <a:cubicBezTo>
                  <a:pt x="302930" y="-4054"/>
                  <a:pt x="314149" y="-1250"/>
                  <a:pt x="325369" y="1555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3943701" y="3085399"/>
            <a:ext cx="260210" cy="1509040"/>
          </a:xfrm>
          <a:custGeom>
            <a:avLst/>
            <a:gdLst>
              <a:gd name="connsiteX0" fmla="*/ 0 w 260210"/>
              <a:gd name="connsiteY0" fmla="*/ 0 h 1509040"/>
              <a:gd name="connsiteX1" fmla="*/ 61708 w 260210"/>
              <a:gd name="connsiteY1" fmla="*/ 145855 h 1509040"/>
              <a:gd name="connsiteX2" fmla="*/ 123416 w 260210"/>
              <a:gd name="connsiteY2" fmla="*/ 297320 h 1509040"/>
              <a:gd name="connsiteX3" fmla="*/ 173904 w 260210"/>
              <a:gd name="connsiteY3" fmla="*/ 443175 h 1509040"/>
              <a:gd name="connsiteX4" fmla="*/ 224392 w 260210"/>
              <a:gd name="connsiteY4" fmla="*/ 583421 h 1509040"/>
              <a:gd name="connsiteX5" fmla="*/ 246832 w 260210"/>
              <a:gd name="connsiteY5" fmla="*/ 656348 h 1509040"/>
              <a:gd name="connsiteX6" fmla="*/ 258051 w 260210"/>
              <a:gd name="connsiteY6" fmla="*/ 768545 h 1509040"/>
              <a:gd name="connsiteX7" fmla="*/ 258051 w 260210"/>
              <a:gd name="connsiteY7" fmla="*/ 903180 h 1509040"/>
              <a:gd name="connsiteX8" fmla="*/ 235612 w 260210"/>
              <a:gd name="connsiteY8" fmla="*/ 1071475 h 1509040"/>
              <a:gd name="connsiteX9" fmla="*/ 213173 w 260210"/>
              <a:gd name="connsiteY9" fmla="*/ 1222940 h 1509040"/>
              <a:gd name="connsiteX10" fmla="*/ 140245 w 260210"/>
              <a:gd name="connsiteY10" fmla="*/ 1509040 h 150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210" h="1509040">
                <a:moveTo>
                  <a:pt x="0" y="0"/>
                </a:moveTo>
                <a:cubicBezTo>
                  <a:pt x="20569" y="48151"/>
                  <a:pt x="41139" y="96302"/>
                  <a:pt x="61708" y="145855"/>
                </a:cubicBezTo>
                <a:cubicBezTo>
                  <a:pt x="82277" y="195408"/>
                  <a:pt x="104717" y="247767"/>
                  <a:pt x="123416" y="297320"/>
                </a:cubicBezTo>
                <a:cubicBezTo>
                  <a:pt x="142115" y="346873"/>
                  <a:pt x="157075" y="395492"/>
                  <a:pt x="173904" y="443175"/>
                </a:cubicBezTo>
                <a:cubicBezTo>
                  <a:pt x="190733" y="490858"/>
                  <a:pt x="212237" y="547892"/>
                  <a:pt x="224392" y="583421"/>
                </a:cubicBezTo>
                <a:cubicBezTo>
                  <a:pt x="236547" y="618950"/>
                  <a:pt x="241222" y="625494"/>
                  <a:pt x="246832" y="656348"/>
                </a:cubicBezTo>
                <a:cubicBezTo>
                  <a:pt x="252442" y="687202"/>
                  <a:pt x="256181" y="727407"/>
                  <a:pt x="258051" y="768545"/>
                </a:cubicBezTo>
                <a:cubicBezTo>
                  <a:pt x="259921" y="809683"/>
                  <a:pt x="261791" y="852692"/>
                  <a:pt x="258051" y="903180"/>
                </a:cubicBezTo>
                <a:cubicBezTo>
                  <a:pt x="254311" y="953668"/>
                  <a:pt x="243092" y="1018182"/>
                  <a:pt x="235612" y="1071475"/>
                </a:cubicBezTo>
                <a:cubicBezTo>
                  <a:pt x="228132" y="1124768"/>
                  <a:pt x="229067" y="1150013"/>
                  <a:pt x="213173" y="1222940"/>
                </a:cubicBezTo>
                <a:cubicBezTo>
                  <a:pt x="197279" y="1295867"/>
                  <a:pt x="168762" y="1402453"/>
                  <a:pt x="140245" y="150904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3825894" y="3079789"/>
            <a:ext cx="270753" cy="1772702"/>
          </a:xfrm>
          <a:custGeom>
            <a:avLst/>
            <a:gdLst>
              <a:gd name="connsiteX0" fmla="*/ 0 w 270753"/>
              <a:gd name="connsiteY0" fmla="*/ 0 h 1772702"/>
              <a:gd name="connsiteX1" fmla="*/ 84148 w 270753"/>
              <a:gd name="connsiteY1" fmla="*/ 213173 h 1772702"/>
              <a:gd name="connsiteX2" fmla="*/ 162685 w 270753"/>
              <a:gd name="connsiteY2" fmla="*/ 398297 h 1772702"/>
              <a:gd name="connsiteX3" fmla="*/ 201954 w 270753"/>
              <a:gd name="connsiteY3" fmla="*/ 544152 h 1772702"/>
              <a:gd name="connsiteX4" fmla="*/ 252442 w 270753"/>
              <a:gd name="connsiteY4" fmla="*/ 678788 h 1772702"/>
              <a:gd name="connsiteX5" fmla="*/ 269272 w 270753"/>
              <a:gd name="connsiteY5" fmla="*/ 779764 h 1772702"/>
              <a:gd name="connsiteX6" fmla="*/ 269272 w 270753"/>
              <a:gd name="connsiteY6" fmla="*/ 953669 h 1772702"/>
              <a:gd name="connsiteX7" fmla="*/ 263662 w 270753"/>
              <a:gd name="connsiteY7" fmla="*/ 1065865 h 1772702"/>
              <a:gd name="connsiteX8" fmla="*/ 241223 w 270753"/>
              <a:gd name="connsiteY8" fmla="*/ 1228550 h 1772702"/>
              <a:gd name="connsiteX9" fmla="*/ 196344 w 270753"/>
              <a:gd name="connsiteY9" fmla="*/ 1396844 h 1772702"/>
              <a:gd name="connsiteX10" fmla="*/ 162685 w 270753"/>
              <a:gd name="connsiteY10" fmla="*/ 1520260 h 1772702"/>
              <a:gd name="connsiteX11" fmla="*/ 72928 w 270753"/>
              <a:gd name="connsiteY11" fmla="*/ 1772702 h 1772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0753" h="1772702">
                <a:moveTo>
                  <a:pt x="0" y="0"/>
                </a:moveTo>
                <a:cubicBezTo>
                  <a:pt x="28984" y="73395"/>
                  <a:pt x="57034" y="146790"/>
                  <a:pt x="84148" y="213173"/>
                </a:cubicBezTo>
                <a:cubicBezTo>
                  <a:pt x="111262" y="279556"/>
                  <a:pt x="143051" y="343134"/>
                  <a:pt x="162685" y="398297"/>
                </a:cubicBezTo>
                <a:cubicBezTo>
                  <a:pt x="182319" y="453460"/>
                  <a:pt x="186995" y="497404"/>
                  <a:pt x="201954" y="544152"/>
                </a:cubicBezTo>
                <a:cubicBezTo>
                  <a:pt x="216913" y="590900"/>
                  <a:pt x="241222" y="639519"/>
                  <a:pt x="252442" y="678788"/>
                </a:cubicBezTo>
                <a:cubicBezTo>
                  <a:pt x="263662" y="718057"/>
                  <a:pt x="266467" y="733951"/>
                  <a:pt x="269272" y="779764"/>
                </a:cubicBezTo>
                <a:cubicBezTo>
                  <a:pt x="272077" y="825577"/>
                  <a:pt x="270207" y="905986"/>
                  <a:pt x="269272" y="953669"/>
                </a:cubicBezTo>
                <a:cubicBezTo>
                  <a:pt x="268337" y="1001352"/>
                  <a:pt x="268337" y="1020052"/>
                  <a:pt x="263662" y="1065865"/>
                </a:cubicBezTo>
                <a:cubicBezTo>
                  <a:pt x="258987" y="1111678"/>
                  <a:pt x="252443" y="1173387"/>
                  <a:pt x="241223" y="1228550"/>
                </a:cubicBezTo>
                <a:cubicBezTo>
                  <a:pt x="230003" y="1283713"/>
                  <a:pt x="209434" y="1348226"/>
                  <a:pt x="196344" y="1396844"/>
                </a:cubicBezTo>
                <a:cubicBezTo>
                  <a:pt x="183254" y="1445462"/>
                  <a:pt x="183254" y="1457617"/>
                  <a:pt x="162685" y="1520260"/>
                </a:cubicBezTo>
                <a:cubicBezTo>
                  <a:pt x="142116" y="1582903"/>
                  <a:pt x="107522" y="1677802"/>
                  <a:pt x="72928" y="1772702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3029301" y="1963436"/>
            <a:ext cx="117806" cy="521712"/>
          </a:xfrm>
          <a:custGeom>
            <a:avLst/>
            <a:gdLst>
              <a:gd name="connsiteX0" fmla="*/ 117806 w 117806"/>
              <a:gd name="connsiteY0" fmla="*/ 521712 h 521712"/>
              <a:gd name="connsiteX1" fmla="*/ 72927 w 117806"/>
              <a:gd name="connsiteY1" fmla="*/ 280490 h 521712"/>
              <a:gd name="connsiteX2" fmla="*/ 44878 w 117806"/>
              <a:gd name="connsiteY2" fmla="*/ 95366 h 521712"/>
              <a:gd name="connsiteX3" fmla="*/ 0 w 117806"/>
              <a:gd name="connsiteY3" fmla="*/ 0 h 52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06" h="521712">
                <a:moveTo>
                  <a:pt x="117806" y="521712"/>
                </a:moveTo>
                <a:cubicBezTo>
                  <a:pt x="101444" y="436630"/>
                  <a:pt x="85082" y="351548"/>
                  <a:pt x="72927" y="280490"/>
                </a:cubicBezTo>
                <a:cubicBezTo>
                  <a:pt x="60772" y="209432"/>
                  <a:pt x="57032" y="142114"/>
                  <a:pt x="44878" y="95366"/>
                </a:cubicBezTo>
                <a:cubicBezTo>
                  <a:pt x="32723" y="48618"/>
                  <a:pt x="16361" y="24309"/>
                  <a:pt x="0" y="0"/>
                </a:cubicBezTo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Frihåndsform 10"/>
          <p:cNvSpPr/>
          <p:nvPr/>
        </p:nvSpPr>
        <p:spPr>
          <a:xfrm>
            <a:off x="3910042" y="4600049"/>
            <a:ext cx="173904" cy="779764"/>
          </a:xfrm>
          <a:custGeom>
            <a:avLst/>
            <a:gdLst>
              <a:gd name="connsiteX0" fmla="*/ 173904 w 173904"/>
              <a:gd name="connsiteY0" fmla="*/ 0 h 779764"/>
              <a:gd name="connsiteX1" fmla="*/ 106586 w 173904"/>
              <a:gd name="connsiteY1" fmla="*/ 252442 h 779764"/>
              <a:gd name="connsiteX2" fmla="*/ 72927 w 173904"/>
              <a:gd name="connsiteY2" fmla="*/ 359028 h 779764"/>
              <a:gd name="connsiteX3" fmla="*/ 50488 w 173904"/>
              <a:gd name="connsiteY3" fmla="*/ 426346 h 779764"/>
              <a:gd name="connsiteX4" fmla="*/ 33659 w 173904"/>
              <a:gd name="connsiteY4" fmla="*/ 538542 h 779764"/>
              <a:gd name="connsiteX5" fmla="*/ 11219 w 173904"/>
              <a:gd name="connsiteY5" fmla="*/ 650739 h 779764"/>
              <a:gd name="connsiteX6" fmla="*/ 0 w 173904"/>
              <a:gd name="connsiteY6" fmla="*/ 779764 h 77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04" h="779764">
                <a:moveTo>
                  <a:pt x="173904" y="0"/>
                </a:moveTo>
                <a:cubicBezTo>
                  <a:pt x="148659" y="96302"/>
                  <a:pt x="123415" y="192604"/>
                  <a:pt x="106586" y="252442"/>
                </a:cubicBezTo>
                <a:cubicBezTo>
                  <a:pt x="89757" y="312280"/>
                  <a:pt x="82277" y="330044"/>
                  <a:pt x="72927" y="359028"/>
                </a:cubicBezTo>
                <a:cubicBezTo>
                  <a:pt x="63577" y="388012"/>
                  <a:pt x="57033" y="396427"/>
                  <a:pt x="50488" y="426346"/>
                </a:cubicBezTo>
                <a:cubicBezTo>
                  <a:pt x="43943" y="456265"/>
                  <a:pt x="40204" y="501143"/>
                  <a:pt x="33659" y="538542"/>
                </a:cubicBezTo>
                <a:cubicBezTo>
                  <a:pt x="27114" y="575941"/>
                  <a:pt x="16829" y="610535"/>
                  <a:pt x="11219" y="650739"/>
                </a:cubicBezTo>
                <a:cubicBezTo>
                  <a:pt x="5609" y="690943"/>
                  <a:pt x="2804" y="735353"/>
                  <a:pt x="0" y="779764"/>
                </a:cubicBezTo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Rektangel 11"/>
          <p:cNvSpPr/>
          <p:nvPr/>
        </p:nvSpPr>
        <p:spPr>
          <a:xfrm>
            <a:off x="8910452" y="326070"/>
            <a:ext cx="27151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 dirty="0"/>
              <a:t>Vegdekkekanter med forskjellige synbarhet</a:t>
            </a:r>
          </a:p>
          <a:p>
            <a:r>
              <a:rPr lang="nb-NO" sz="2400" dirty="0"/>
              <a:t>(FKB-Veg 5.0)</a:t>
            </a:r>
            <a:endParaRPr lang="nb-NO" dirty="0"/>
          </a:p>
        </p:txBody>
      </p:sp>
      <p:sp>
        <p:nvSpPr>
          <p:cNvPr id="13" name="TekstSylinder 12"/>
          <p:cNvSpPr txBox="1"/>
          <p:nvPr/>
        </p:nvSpPr>
        <p:spPr>
          <a:xfrm>
            <a:off x="4998720" y="5907193"/>
            <a:ext cx="3300547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   </a:t>
            </a:r>
            <a:r>
              <a:rPr lang="nb-NO" sz="1000" dirty="0">
                <a:solidFill>
                  <a:srgbClr val="089CE6"/>
                </a:solidFill>
              </a:rPr>
              <a:t>Vegdekkekant, synbarhet = 0 og øvrig samferdsel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   </a:t>
            </a:r>
            <a:r>
              <a:rPr lang="nb-NO" sz="1000" dirty="0">
                <a:solidFill>
                  <a:srgbClr val="FF0000"/>
                </a:solidFill>
              </a:rPr>
              <a:t>Vegdekkekant, synbarhet = 3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   </a:t>
            </a:r>
            <a:r>
              <a:rPr lang="nb-NO" sz="1000" dirty="0">
                <a:solidFill>
                  <a:srgbClr val="FFFF00"/>
                </a:solidFill>
              </a:rPr>
              <a:t>Vegdekkekant, synbarhet = 2</a:t>
            </a:r>
          </a:p>
        </p:txBody>
      </p:sp>
      <p:cxnSp>
        <p:nvCxnSpPr>
          <p:cNvPr id="14" name="Rett linje 13"/>
          <p:cNvCxnSpPr/>
          <p:nvPr/>
        </p:nvCxnSpPr>
        <p:spPr>
          <a:xfrm>
            <a:off x="5087103" y="6041774"/>
            <a:ext cx="457249" cy="0"/>
          </a:xfrm>
          <a:prstGeom prst="line">
            <a:avLst/>
          </a:prstGeom>
          <a:ln w="9525">
            <a:solidFill>
              <a:srgbClr val="089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>
            <a:off x="5087103" y="6194174"/>
            <a:ext cx="45724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>
            <a:off x="5087103" y="6357793"/>
            <a:ext cx="457249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601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5" name="Rektangel 4"/>
          <p:cNvSpPr/>
          <p:nvPr/>
        </p:nvSpPr>
        <p:spPr>
          <a:xfrm>
            <a:off x="1368829" y="495684"/>
            <a:ext cx="95042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 dirty="0"/>
              <a:t>AnnetVegarealAvgrensning etter sletting av traktorvegkant (FKB-Veg 5.0)</a:t>
            </a:r>
            <a:endParaRPr lang="nb-NO" sz="1200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74" y="2329147"/>
            <a:ext cx="5039702" cy="413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745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Parkeringsområde (flate)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69" y="1876990"/>
            <a:ext cx="3331429" cy="433633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268" y="1876990"/>
            <a:ext cx="7078063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77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Trafikkøy (flate)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296904" cy="194337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366" y="3634059"/>
            <a:ext cx="3733780" cy="295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8929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9973"/>
          </a:xfrm>
        </p:spPr>
        <p:txBody>
          <a:bodyPr/>
          <a:lstStyle/>
          <a:p>
            <a:r>
              <a:rPr lang="nb-NO" dirty="0"/>
              <a:t>Trafikkøy (flateavgrensninger)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9" y="1494571"/>
            <a:ext cx="5327943" cy="51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108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9973"/>
          </a:xfrm>
        </p:spPr>
        <p:txBody>
          <a:bodyPr/>
          <a:lstStyle/>
          <a:p>
            <a:r>
              <a:rPr lang="nb-NO" dirty="0"/>
              <a:t>Trafikkøy (flate)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9" y="1494571"/>
            <a:ext cx="5327943" cy="5117736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2109420" y="3891228"/>
            <a:ext cx="525457" cy="628747"/>
          </a:xfrm>
          <a:custGeom>
            <a:avLst/>
            <a:gdLst>
              <a:gd name="connsiteX0" fmla="*/ 1434 w 525457"/>
              <a:gd name="connsiteY0" fmla="*/ 553393 h 628747"/>
              <a:gd name="connsiteX1" fmla="*/ 83320 w 525457"/>
              <a:gd name="connsiteY1" fmla="*/ 412366 h 628747"/>
              <a:gd name="connsiteX2" fmla="*/ 174305 w 525457"/>
              <a:gd name="connsiteY2" fmla="*/ 230396 h 628747"/>
              <a:gd name="connsiteX3" fmla="*/ 242544 w 525457"/>
              <a:gd name="connsiteY3" fmla="*/ 84820 h 628747"/>
              <a:gd name="connsiteX4" fmla="*/ 269840 w 525457"/>
              <a:gd name="connsiteY4" fmla="*/ 21130 h 628747"/>
              <a:gd name="connsiteX5" fmla="*/ 278938 w 525457"/>
              <a:gd name="connsiteY5" fmla="*/ 2933 h 628747"/>
              <a:gd name="connsiteX6" fmla="*/ 292586 w 525457"/>
              <a:gd name="connsiteY6" fmla="*/ 2933 h 628747"/>
              <a:gd name="connsiteX7" fmla="*/ 324431 w 525457"/>
              <a:gd name="connsiteY7" fmla="*/ 12032 h 628747"/>
              <a:gd name="connsiteX8" fmla="*/ 474556 w 525457"/>
              <a:gd name="connsiteY8" fmla="*/ 130312 h 628747"/>
              <a:gd name="connsiteX9" fmla="*/ 520049 w 525457"/>
              <a:gd name="connsiteY9" fmla="*/ 171256 h 628747"/>
              <a:gd name="connsiteX10" fmla="*/ 524598 w 525457"/>
              <a:gd name="connsiteY10" fmla="*/ 189453 h 628747"/>
              <a:gd name="connsiteX11" fmla="*/ 520049 w 525457"/>
              <a:gd name="connsiteY11" fmla="*/ 207650 h 628747"/>
              <a:gd name="connsiteX12" fmla="*/ 501852 w 525457"/>
              <a:gd name="connsiteY12" fmla="*/ 230396 h 628747"/>
              <a:gd name="connsiteX13" fmla="*/ 365374 w 525457"/>
              <a:gd name="connsiteY13" fmla="*/ 344127 h 628747"/>
              <a:gd name="connsiteX14" fmla="*/ 197052 w 525457"/>
              <a:gd name="connsiteY14" fmla="*/ 507900 h 628747"/>
              <a:gd name="connsiteX15" fmla="*/ 106067 w 525457"/>
              <a:gd name="connsiteY15" fmla="*/ 607984 h 628747"/>
              <a:gd name="connsiteX16" fmla="*/ 87870 w 525457"/>
              <a:gd name="connsiteY16" fmla="*/ 626181 h 628747"/>
              <a:gd name="connsiteX17" fmla="*/ 69673 w 525457"/>
              <a:gd name="connsiteY17" fmla="*/ 626181 h 628747"/>
              <a:gd name="connsiteX18" fmla="*/ 33279 w 525457"/>
              <a:gd name="connsiteY18" fmla="*/ 603435 h 628747"/>
              <a:gd name="connsiteX19" fmla="*/ 1434 w 525457"/>
              <a:gd name="connsiteY19" fmla="*/ 553393 h 628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25457" h="628747">
                <a:moveTo>
                  <a:pt x="1434" y="553393"/>
                </a:moveTo>
                <a:cubicBezTo>
                  <a:pt x="9774" y="521548"/>
                  <a:pt x="54508" y="466199"/>
                  <a:pt x="83320" y="412366"/>
                </a:cubicBezTo>
                <a:cubicBezTo>
                  <a:pt x="112132" y="358533"/>
                  <a:pt x="147768" y="284987"/>
                  <a:pt x="174305" y="230396"/>
                </a:cubicBezTo>
                <a:cubicBezTo>
                  <a:pt x="200842" y="175805"/>
                  <a:pt x="226622" y="119698"/>
                  <a:pt x="242544" y="84820"/>
                </a:cubicBezTo>
                <a:cubicBezTo>
                  <a:pt x="258466" y="49942"/>
                  <a:pt x="269840" y="21130"/>
                  <a:pt x="269840" y="21130"/>
                </a:cubicBezTo>
                <a:cubicBezTo>
                  <a:pt x="275906" y="7482"/>
                  <a:pt x="278938" y="2933"/>
                  <a:pt x="278938" y="2933"/>
                </a:cubicBezTo>
                <a:cubicBezTo>
                  <a:pt x="282729" y="-100"/>
                  <a:pt x="285004" y="1416"/>
                  <a:pt x="292586" y="2933"/>
                </a:cubicBezTo>
                <a:cubicBezTo>
                  <a:pt x="300168" y="4449"/>
                  <a:pt x="294103" y="-9198"/>
                  <a:pt x="324431" y="12032"/>
                </a:cubicBezTo>
                <a:cubicBezTo>
                  <a:pt x="354759" y="33262"/>
                  <a:pt x="441953" y="103775"/>
                  <a:pt x="474556" y="130312"/>
                </a:cubicBezTo>
                <a:cubicBezTo>
                  <a:pt x="507159" y="156849"/>
                  <a:pt x="520049" y="171256"/>
                  <a:pt x="520049" y="171256"/>
                </a:cubicBezTo>
                <a:cubicBezTo>
                  <a:pt x="528389" y="181113"/>
                  <a:pt x="524598" y="183387"/>
                  <a:pt x="524598" y="189453"/>
                </a:cubicBezTo>
                <a:cubicBezTo>
                  <a:pt x="524598" y="195519"/>
                  <a:pt x="523840" y="200826"/>
                  <a:pt x="520049" y="207650"/>
                </a:cubicBezTo>
                <a:cubicBezTo>
                  <a:pt x="516258" y="214474"/>
                  <a:pt x="527631" y="207650"/>
                  <a:pt x="501852" y="230396"/>
                </a:cubicBezTo>
                <a:cubicBezTo>
                  <a:pt x="476073" y="253142"/>
                  <a:pt x="416174" y="297876"/>
                  <a:pt x="365374" y="344127"/>
                </a:cubicBezTo>
                <a:cubicBezTo>
                  <a:pt x="314574" y="390378"/>
                  <a:pt x="240270" y="463924"/>
                  <a:pt x="197052" y="507900"/>
                </a:cubicBezTo>
                <a:cubicBezTo>
                  <a:pt x="153834" y="551876"/>
                  <a:pt x="124264" y="588271"/>
                  <a:pt x="106067" y="607984"/>
                </a:cubicBezTo>
                <a:cubicBezTo>
                  <a:pt x="87870" y="627697"/>
                  <a:pt x="87870" y="626181"/>
                  <a:pt x="87870" y="626181"/>
                </a:cubicBezTo>
                <a:cubicBezTo>
                  <a:pt x="81804" y="629214"/>
                  <a:pt x="78772" y="629972"/>
                  <a:pt x="69673" y="626181"/>
                </a:cubicBezTo>
                <a:cubicBezTo>
                  <a:pt x="60575" y="622390"/>
                  <a:pt x="43136" y="612533"/>
                  <a:pt x="33279" y="603435"/>
                </a:cubicBezTo>
                <a:cubicBezTo>
                  <a:pt x="23422" y="594337"/>
                  <a:pt x="-6906" y="585238"/>
                  <a:pt x="1434" y="553393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3769669" y="3919720"/>
            <a:ext cx="480176" cy="623138"/>
          </a:xfrm>
          <a:custGeom>
            <a:avLst/>
            <a:gdLst>
              <a:gd name="connsiteX0" fmla="*/ 1662 w 480176"/>
              <a:gd name="connsiteY0" fmla="*/ 124567 h 623138"/>
              <a:gd name="connsiteX1" fmla="*/ 106295 w 480176"/>
              <a:gd name="connsiteY1" fmla="*/ 256495 h 623138"/>
              <a:gd name="connsiteX2" fmla="*/ 229125 w 480176"/>
              <a:gd name="connsiteY2" fmla="*/ 411170 h 623138"/>
              <a:gd name="connsiteX3" fmla="*/ 315561 w 480176"/>
              <a:gd name="connsiteY3" fmla="*/ 556746 h 623138"/>
              <a:gd name="connsiteX4" fmla="*/ 351955 w 480176"/>
              <a:gd name="connsiteY4" fmla="*/ 611337 h 623138"/>
              <a:gd name="connsiteX5" fmla="*/ 361053 w 480176"/>
              <a:gd name="connsiteY5" fmla="*/ 615886 h 623138"/>
              <a:gd name="connsiteX6" fmla="*/ 383800 w 480176"/>
              <a:gd name="connsiteY6" fmla="*/ 620435 h 623138"/>
              <a:gd name="connsiteX7" fmla="*/ 465686 w 480176"/>
              <a:gd name="connsiteY7" fmla="*/ 570393 h 623138"/>
              <a:gd name="connsiteX8" fmla="*/ 479334 w 480176"/>
              <a:gd name="connsiteY8" fmla="*/ 552196 h 623138"/>
              <a:gd name="connsiteX9" fmla="*/ 474785 w 480176"/>
              <a:gd name="connsiteY9" fmla="*/ 529450 h 623138"/>
              <a:gd name="connsiteX10" fmla="*/ 442940 w 480176"/>
              <a:gd name="connsiteY10" fmla="*/ 479408 h 623138"/>
              <a:gd name="connsiteX11" fmla="*/ 292815 w 480176"/>
              <a:gd name="connsiteY11" fmla="*/ 224650 h 623138"/>
              <a:gd name="connsiteX12" fmla="*/ 169985 w 480176"/>
              <a:gd name="connsiteY12" fmla="*/ 19934 h 623138"/>
              <a:gd name="connsiteX13" fmla="*/ 156337 w 480176"/>
              <a:gd name="connsiteY13" fmla="*/ 6286 h 623138"/>
              <a:gd name="connsiteX14" fmla="*/ 133591 w 480176"/>
              <a:gd name="connsiteY14" fmla="*/ 6286 h 623138"/>
              <a:gd name="connsiteX15" fmla="*/ 47155 w 480176"/>
              <a:gd name="connsiteY15" fmla="*/ 65426 h 623138"/>
              <a:gd name="connsiteX16" fmla="*/ 1662 w 480176"/>
              <a:gd name="connsiteY16" fmla="*/ 124567 h 623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0176" h="623138">
                <a:moveTo>
                  <a:pt x="1662" y="124567"/>
                </a:moveTo>
                <a:cubicBezTo>
                  <a:pt x="11519" y="156412"/>
                  <a:pt x="106295" y="256495"/>
                  <a:pt x="106295" y="256495"/>
                </a:cubicBezTo>
                <a:cubicBezTo>
                  <a:pt x="144205" y="304262"/>
                  <a:pt x="194247" y="361128"/>
                  <a:pt x="229125" y="411170"/>
                </a:cubicBezTo>
                <a:cubicBezTo>
                  <a:pt x="264003" y="461212"/>
                  <a:pt x="295089" y="523385"/>
                  <a:pt x="315561" y="556746"/>
                </a:cubicBezTo>
                <a:cubicBezTo>
                  <a:pt x="336033" y="590107"/>
                  <a:pt x="351955" y="611337"/>
                  <a:pt x="351955" y="611337"/>
                </a:cubicBezTo>
                <a:cubicBezTo>
                  <a:pt x="359537" y="621194"/>
                  <a:pt x="355746" y="614370"/>
                  <a:pt x="361053" y="615886"/>
                </a:cubicBezTo>
                <a:cubicBezTo>
                  <a:pt x="366360" y="617402"/>
                  <a:pt x="366361" y="628017"/>
                  <a:pt x="383800" y="620435"/>
                </a:cubicBezTo>
                <a:cubicBezTo>
                  <a:pt x="401239" y="612853"/>
                  <a:pt x="465686" y="570393"/>
                  <a:pt x="465686" y="570393"/>
                </a:cubicBezTo>
                <a:cubicBezTo>
                  <a:pt x="481608" y="559020"/>
                  <a:pt x="477818" y="559020"/>
                  <a:pt x="479334" y="552196"/>
                </a:cubicBezTo>
                <a:cubicBezTo>
                  <a:pt x="480850" y="545372"/>
                  <a:pt x="480851" y="541581"/>
                  <a:pt x="474785" y="529450"/>
                </a:cubicBezTo>
                <a:cubicBezTo>
                  <a:pt x="468719" y="517319"/>
                  <a:pt x="473268" y="530208"/>
                  <a:pt x="442940" y="479408"/>
                </a:cubicBezTo>
                <a:cubicBezTo>
                  <a:pt x="412612" y="428608"/>
                  <a:pt x="338307" y="301229"/>
                  <a:pt x="292815" y="224650"/>
                </a:cubicBezTo>
                <a:cubicBezTo>
                  <a:pt x="247323" y="148071"/>
                  <a:pt x="169985" y="19934"/>
                  <a:pt x="169985" y="19934"/>
                </a:cubicBezTo>
                <a:cubicBezTo>
                  <a:pt x="147239" y="-16460"/>
                  <a:pt x="162403" y="8561"/>
                  <a:pt x="156337" y="6286"/>
                </a:cubicBezTo>
                <a:cubicBezTo>
                  <a:pt x="150271" y="4011"/>
                  <a:pt x="151788" y="-3571"/>
                  <a:pt x="133591" y="6286"/>
                </a:cubicBezTo>
                <a:cubicBezTo>
                  <a:pt x="115394" y="16143"/>
                  <a:pt x="66110" y="49504"/>
                  <a:pt x="47155" y="65426"/>
                </a:cubicBezTo>
                <a:cubicBezTo>
                  <a:pt x="28200" y="81348"/>
                  <a:pt x="-8195" y="92722"/>
                  <a:pt x="1662" y="124567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3706939" y="1806603"/>
            <a:ext cx="467935" cy="590863"/>
          </a:xfrm>
          <a:custGeom>
            <a:avLst/>
            <a:gdLst>
              <a:gd name="connsiteX0" fmla="*/ 9801 w 467935"/>
              <a:gd name="connsiteY0" fmla="*/ 463475 h 590863"/>
              <a:gd name="connsiteX1" fmla="*/ 155377 w 467935"/>
              <a:gd name="connsiteY1" fmla="*/ 581755 h 590863"/>
              <a:gd name="connsiteX2" fmla="*/ 191771 w 467935"/>
              <a:gd name="connsiteY2" fmla="*/ 581755 h 590863"/>
              <a:gd name="connsiteX3" fmla="*/ 232715 w 467935"/>
              <a:gd name="connsiteY3" fmla="*/ 572657 h 590863"/>
              <a:gd name="connsiteX4" fmla="*/ 255461 w 467935"/>
              <a:gd name="connsiteY4" fmla="*/ 504418 h 590863"/>
              <a:gd name="connsiteX5" fmla="*/ 319151 w 467935"/>
              <a:gd name="connsiteY5" fmla="*/ 340645 h 590863"/>
              <a:gd name="connsiteX6" fmla="*/ 423783 w 467935"/>
              <a:gd name="connsiteY6" fmla="*/ 135928 h 590863"/>
              <a:gd name="connsiteX7" fmla="*/ 464727 w 467935"/>
              <a:gd name="connsiteY7" fmla="*/ 76788 h 590863"/>
              <a:gd name="connsiteX8" fmla="*/ 464727 w 467935"/>
              <a:gd name="connsiteY8" fmla="*/ 63140 h 590863"/>
              <a:gd name="connsiteX9" fmla="*/ 460177 w 467935"/>
              <a:gd name="connsiteY9" fmla="*/ 40394 h 590863"/>
              <a:gd name="connsiteX10" fmla="*/ 419234 w 467935"/>
              <a:gd name="connsiteY10" fmla="*/ 4000 h 590863"/>
              <a:gd name="connsiteX11" fmla="*/ 396488 w 467935"/>
              <a:gd name="connsiteY11" fmla="*/ 4000 h 590863"/>
              <a:gd name="connsiteX12" fmla="*/ 373742 w 467935"/>
              <a:gd name="connsiteY12" fmla="*/ 31296 h 590863"/>
              <a:gd name="connsiteX13" fmla="*/ 269109 w 467935"/>
              <a:gd name="connsiteY13" fmla="*/ 172322 h 590863"/>
              <a:gd name="connsiteX14" fmla="*/ 155377 w 467935"/>
              <a:gd name="connsiteY14" fmla="*/ 290603 h 590863"/>
              <a:gd name="connsiteX15" fmla="*/ 59843 w 467935"/>
              <a:gd name="connsiteY15" fmla="*/ 372490 h 590863"/>
              <a:gd name="connsiteX16" fmla="*/ 18900 w 467935"/>
              <a:gd name="connsiteY16" fmla="*/ 413433 h 590863"/>
              <a:gd name="connsiteX17" fmla="*/ 9801 w 467935"/>
              <a:gd name="connsiteY17" fmla="*/ 463475 h 59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67935" h="590863">
                <a:moveTo>
                  <a:pt x="9801" y="463475"/>
                </a:moveTo>
                <a:cubicBezTo>
                  <a:pt x="32547" y="491529"/>
                  <a:pt x="125049" y="562042"/>
                  <a:pt x="155377" y="581755"/>
                </a:cubicBezTo>
                <a:cubicBezTo>
                  <a:pt x="185705" y="601468"/>
                  <a:pt x="178881" y="583271"/>
                  <a:pt x="191771" y="581755"/>
                </a:cubicBezTo>
                <a:cubicBezTo>
                  <a:pt x="204661" y="580239"/>
                  <a:pt x="222100" y="585546"/>
                  <a:pt x="232715" y="572657"/>
                </a:cubicBezTo>
                <a:cubicBezTo>
                  <a:pt x="243330" y="559768"/>
                  <a:pt x="241055" y="543087"/>
                  <a:pt x="255461" y="504418"/>
                </a:cubicBezTo>
                <a:cubicBezTo>
                  <a:pt x="269867" y="465749"/>
                  <a:pt x="291097" y="402060"/>
                  <a:pt x="319151" y="340645"/>
                </a:cubicBezTo>
                <a:cubicBezTo>
                  <a:pt x="347205" y="279230"/>
                  <a:pt x="399520" y="179904"/>
                  <a:pt x="423783" y="135928"/>
                </a:cubicBezTo>
                <a:cubicBezTo>
                  <a:pt x="448046" y="91952"/>
                  <a:pt x="464727" y="76788"/>
                  <a:pt x="464727" y="76788"/>
                </a:cubicBezTo>
                <a:cubicBezTo>
                  <a:pt x="471551" y="64657"/>
                  <a:pt x="465485" y="69206"/>
                  <a:pt x="464727" y="63140"/>
                </a:cubicBezTo>
                <a:cubicBezTo>
                  <a:pt x="463969" y="57074"/>
                  <a:pt x="467759" y="50251"/>
                  <a:pt x="460177" y="40394"/>
                </a:cubicBezTo>
                <a:cubicBezTo>
                  <a:pt x="452595" y="30537"/>
                  <a:pt x="429849" y="10066"/>
                  <a:pt x="419234" y="4000"/>
                </a:cubicBezTo>
                <a:cubicBezTo>
                  <a:pt x="408619" y="-2066"/>
                  <a:pt x="404070" y="-549"/>
                  <a:pt x="396488" y="4000"/>
                </a:cubicBezTo>
                <a:cubicBezTo>
                  <a:pt x="388906" y="8549"/>
                  <a:pt x="394972" y="3242"/>
                  <a:pt x="373742" y="31296"/>
                </a:cubicBezTo>
                <a:cubicBezTo>
                  <a:pt x="352512" y="59350"/>
                  <a:pt x="305503" y="129104"/>
                  <a:pt x="269109" y="172322"/>
                </a:cubicBezTo>
                <a:cubicBezTo>
                  <a:pt x="232715" y="215540"/>
                  <a:pt x="190255" y="257242"/>
                  <a:pt x="155377" y="290603"/>
                </a:cubicBezTo>
                <a:cubicBezTo>
                  <a:pt x="120499" y="323964"/>
                  <a:pt x="82589" y="352018"/>
                  <a:pt x="59843" y="372490"/>
                </a:cubicBezTo>
                <a:cubicBezTo>
                  <a:pt x="37097" y="392962"/>
                  <a:pt x="18900" y="413433"/>
                  <a:pt x="18900" y="413433"/>
                </a:cubicBezTo>
                <a:cubicBezTo>
                  <a:pt x="9802" y="423290"/>
                  <a:pt x="-12945" y="435421"/>
                  <a:pt x="9801" y="463475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Ellipse 6"/>
          <p:cNvSpPr/>
          <p:nvPr/>
        </p:nvSpPr>
        <p:spPr>
          <a:xfrm>
            <a:off x="2639527" y="2608204"/>
            <a:ext cx="1067412" cy="1100778"/>
          </a:xfrm>
          <a:prstGeom prst="ellipse">
            <a:avLst/>
          </a:pr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57933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0220"/>
          </a:xfrm>
        </p:spPr>
        <p:txBody>
          <a:bodyPr/>
          <a:lstStyle/>
          <a:p>
            <a:r>
              <a:rPr lang="nb-NO" dirty="0"/>
              <a:t>Generelle skisser – objekttyper m opsjoner2</a:t>
            </a: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929" y="1464151"/>
            <a:ext cx="5895955" cy="2325654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929" y="3875351"/>
            <a:ext cx="5895955" cy="288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29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OverkjørbartArealAvgrensning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30" y="1450367"/>
            <a:ext cx="5839640" cy="416300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839" y="4612349"/>
            <a:ext cx="8068801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246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OverkjørbartArealAvgrensning</a:t>
            </a: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425" y="1536102"/>
            <a:ext cx="5417672" cy="5088497"/>
          </a:xfrm>
          <a:prstGeom prst="rect">
            <a:avLst/>
          </a:prstGeom>
        </p:spPr>
      </p:pic>
      <p:sp>
        <p:nvSpPr>
          <p:cNvPr id="8" name="TekstSylinder 7"/>
          <p:cNvSpPr txBox="1"/>
          <p:nvPr/>
        </p:nvSpPr>
        <p:spPr>
          <a:xfrm>
            <a:off x="9568676" y="1569982"/>
            <a:ext cx="2263256" cy="400110"/>
          </a:xfrm>
          <a:prstGeom prst="rect">
            <a:avLst/>
          </a:prstGeom>
          <a:solidFill>
            <a:schemeClr val="bg1"/>
          </a:solidFill>
          <a:ln>
            <a:solidFill>
              <a:srgbClr val="089CE6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89CE6"/>
                </a:solidFill>
              </a:rPr>
              <a:t>Vegdekkekant</a:t>
            </a:r>
          </a:p>
        </p:txBody>
      </p:sp>
      <p:cxnSp>
        <p:nvCxnSpPr>
          <p:cNvPr id="9" name="Rett linje 8"/>
          <p:cNvCxnSpPr/>
          <p:nvPr/>
        </p:nvCxnSpPr>
        <p:spPr>
          <a:xfrm flipH="1">
            <a:off x="9648274" y="1696611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9648274" y="1849056"/>
            <a:ext cx="391510" cy="0"/>
          </a:xfrm>
          <a:prstGeom prst="line">
            <a:avLst/>
          </a:prstGeom>
          <a:ln w="22225">
            <a:solidFill>
              <a:srgbClr val="089CE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Ellipse 16"/>
          <p:cNvSpPr/>
          <p:nvPr/>
        </p:nvSpPr>
        <p:spPr>
          <a:xfrm>
            <a:off x="8343900" y="2840749"/>
            <a:ext cx="1600201" cy="1578851"/>
          </a:xfrm>
          <a:prstGeom prst="ellipse">
            <a:avLst/>
          </a:pr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25" name="Rett linje 24"/>
          <p:cNvCxnSpPr>
            <a:endCxn id="18" idx="11"/>
          </p:cNvCxnSpPr>
          <p:nvPr/>
        </p:nvCxnSpPr>
        <p:spPr>
          <a:xfrm>
            <a:off x="9944101" y="5535930"/>
            <a:ext cx="140880" cy="621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ihåndsform 17"/>
          <p:cNvSpPr/>
          <p:nvPr/>
        </p:nvSpPr>
        <p:spPr>
          <a:xfrm>
            <a:off x="8091377" y="5159131"/>
            <a:ext cx="3226981" cy="1470269"/>
          </a:xfrm>
          <a:custGeom>
            <a:avLst/>
            <a:gdLst>
              <a:gd name="connsiteX0" fmla="*/ 0 w 3226981"/>
              <a:gd name="connsiteY0" fmla="*/ 1470269 h 1470269"/>
              <a:gd name="connsiteX1" fmla="*/ 170121 w 3226981"/>
              <a:gd name="connsiteY1" fmla="*/ 1098129 h 1470269"/>
              <a:gd name="connsiteX2" fmla="*/ 297711 w 3226981"/>
              <a:gd name="connsiteY2" fmla="*/ 773836 h 1470269"/>
              <a:gd name="connsiteX3" fmla="*/ 361507 w 3226981"/>
              <a:gd name="connsiteY3" fmla="*/ 593083 h 1470269"/>
              <a:gd name="connsiteX4" fmla="*/ 515679 w 3226981"/>
              <a:gd name="connsiteY4" fmla="*/ 316636 h 1470269"/>
              <a:gd name="connsiteX5" fmla="*/ 765544 w 3226981"/>
              <a:gd name="connsiteY5" fmla="*/ 119934 h 1470269"/>
              <a:gd name="connsiteX6" fmla="*/ 1031358 w 3226981"/>
              <a:gd name="connsiteY6" fmla="*/ 18925 h 1470269"/>
              <a:gd name="connsiteX7" fmla="*/ 1281223 w 3226981"/>
              <a:gd name="connsiteY7" fmla="*/ 2976 h 1470269"/>
              <a:gd name="connsiteX8" fmla="*/ 1541721 w 3226981"/>
              <a:gd name="connsiteY8" fmla="*/ 56139 h 1470269"/>
              <a:gd name="connsiteX9" fmla="*/ 1812851 w 3226981"/>
              <a:gd name="connsiteY9" fmla="*/ 204995 h 1470269"/>
              <a:gd name="connsiteX10" fmla="*/ 1929809 w 3226981"/>
              <a:gd name="connsiteY10" fmla="*/ 316636 h 1470269"/>
              <a:gd name="connsiteX11" fmla="*/ 1993604 w 3226981"/>
              <a:gd name="connsiteY11" fmla="*/ 438911 h 1470269"/>
              <a:gd name="connsiteX12" fmla="*/ 2254102 w 3226981"/>
              <a:gd name="connsiteY12" fmla="*/ 561185 h 1470269"/>
              <a:gd name="connsiteX13" fmla="*/ 2578395 w 3226981"/>
              <a:gd name="connsiteY13" fmla="*/ 773836 h 1470269"/>
              <a:gd name="connsiteX14" fmla="*/ 2961167 w 3226981"/>
              <a:gd name="connsiteY14" fmla="*/ 1039650 h 1470269"/>
              <a:gd name="connsiteX15" fmla="*/ 3163186 w 3226981"/>
              <a:gd name="connsiteY15" fmla="*/ 1215088 h 1470269"/>
              <a:gd name="connsiteX16" fmla="*/ 3226981 w 3226981"/>
              <a:gd name="connsiteY16" fmla="*/ 1284199 h 1470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26981" h="1470269">
                <a:moveTo>
                  <a:pt x="0" y="1470269"/>
                </a:moveTo>
                <a:cubicBezTo>
                  <a:pt x="60251" y="1342235"/>
                  <a:pt x="120503" y="1214201"/>
                  <a:pt x="170121" y="1098129"/>
                </a:cubicBezTo>
                <a:cubicBezTo>
                  <a:pt x="219739" y="982057"/>
                  <a:pt x="265813" y="858010"/>
                  <a:pt x="297711" y="773836"/>
                </a:cubicBezTo>
                <a:cubicBezTo>
                  <a:pt x="329609" y="689662"/>
                  <a:pt x="325179" y="669283"/>
                  <a:pt x="361507" y="593083"/>
                </a:cubicBezTo>
                <a:cubicBezTo>
                  <a:pt x="397835" y="516883"/>
                  <a:pt x="448340" y="395494"/>
                  <a:pt x="515679" y="316636"/>
                </a:cubicBezTo>
                <a:cubicBezTo>
                  <a:pt x="583019" y="237778"/>
                  <a:pt x="679598" y="169552"/>
                  <a:pt x="765544" y="119934"/>
                </a:cubicBezTo>
                <a:cubicBezTo>
                  <a:pt x="851490" y="70316"/>
                  <a:pt x="945412" y="38418"/>
                  <a:pt x="1031358" y="18925"/>
                </a:cubicBezTo>
                <a:cubicBezTo>
                  <a:pt x="1117304" y="-568"/>
                  <a:pt x="1196163" y="-3226"/>
                  <a:pt x="1281223" y="2976"/>
                </a:cubicBezTo>
                <a:cubicBezTo>
                  <a:pt x="1366283" y="9178"/>
                  <a:pt x="1453116" y="22469"/>
                  <a:pt x="1541721" y="56139"/>
                </a:cubicBezTo>
                <a:cubicBezTo>
                  <a:pt x="1630326" y="89809"/>
                  <a:pt x="1748170" y="161579"/>
                  <a:pt x="1812851" y="204995"/>
                </a:cubicBezTo>
                <a:cubicBezTo>
                  <a:pt x="1877532" y="248411"/>
                  <a:pt x="1899684" y="277650"/>
                  <a:pt x="1929809" y="316636"/>
                </a:cubicBezTo>
                <a:cubicBezTo>
                  <a:pt x="1959935" y="355622"/>
                  <a:pt x="1939555" y="398153"/>
                  <a:pt x="1993604" y="438911"/>
                </a:cubicBezTo>
                <a:cubicBezTo>
                  <a:pt x="2047653" y="479669"/>
                  <a:pt x="2156637" y="505364"/>
                  <a:pt x="2254102" y="561185"/>
                </a:cubicBezTo>
                <a:cubicBezTo>
                  <a:pt x="2351567" y="617006"/>
                  <a:pt x="2460551" y="694092"/>
                  <a:pt x="2578395" y="773836"/>
                </a:cubicBezTo>
                <a:cubicBezTo>
                  <a:pt x="2696239" y="853580"/>
                  <a:pt x="2863702" y="966108"/>
                  <a:pt x="2961167" y="1039650"/>
                </a:cubicBezTo>
                <a:cubicBezTo>
                  <a:pt x="3058632" y="1113192"/>
                  <a:pt x="3118884" y="1174330"/>
                  <a:pt x="3163186" y="1215088"/>
                </a:cubicBezTo>
                <a:cubicBezTo>
                  <a:pt x="3207488" y="1255846"/>
                  <a:pt x="3217234" y="1270022"/>
                  <a:pt x="3226981" y="1284199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9" name="Frihåndsform 18"/>
          <p:cNvSpPr/>
          <p:nvPr/>
        </p:nvSpPr>
        <p:spPr>
          <a:xfrm>
            <a:off x="6453963" y="2801679"/>
            <a:ext cx="1266941" cy="3822405"/>
          </a:xfrm>
          <a:custGeom>
            <a:avLst/>
            <a:gdLst>
              <a:gd name="connsiteX0" fmla="*/ 478465 w 1266941"/>
              <a:gd name="connsiteY0" fmla="*/ 3822405 h 3822405"/>
              <a:gd name="connsiteX1" fmla="*/ 595423 w 1266941"/>
              <a:gd name="connsiteY1" fmla="*/ 3492795 h 3822405"/>
              <a:gd name="connsiteX2" fmla="*/ 723014 w 1266941"/>
              <a:gd name="connsiteY2" fmla="*/ 3168502 h 3822405"/>
              <a:gd name="connsiteX3" fmla="*/ 871870 w 1266941"/>
              <a:gd name="connsiteY3" fmla="*/ 2849526 h 3822405"/>
              <a:gd name="connsiteX4" fmla="*/ 1026042 w 1266941"/>
              <a:gd name="connsiteY4" fmla="*/ 2578395 h 3822405"/>
              <a:gd name="connsiteX5" fmla="*/ 1143000 w 1266941"/>
              <a:gd name="connsiteY5" fmla="*/ 2360428 h 3822405"/>
              <a:gd name="connsiteX6" fmla="*/ 1217428 w 1266941"/>
              <a:gd name="connsiteY6" fmla="*/ 2121195 h 3822405"/>
              <a:gd name="connsiteX7" fmla="*/ 1259958 w 1266941"/>
              <a:gd name="connsiteY7" fmla="*/ 1892595 h 3822405"/>
              <a:gd name="connsiteX8" fmla="*/ 1265274 w 1266941"/>
              <a:gd name="connsiteY8" fmla="*/ 1674628 h 3822405"/>
              <a:gd name="connsiteX9" fmla="*/ 1259958 w 1266941"/>
              <a:gd name="connsiteY9" fmla="*/ 1456661 h 3822405"/>
              <a:gd name="connsiteX10" fmla="*/ 1196163 w 1266941"/>
              <a:gd name="connsiteY10" fmla="*/ 1196163 h 3822405"/>
              <a:gd name="connsiteX11" fmla="*/ 1052623 w 1266941"/>
              <a:gd name="connsiteY11" fmla="*/ 887819 h 3822405"/>
              <a:gd name="connsiteX12" fmla="*/ 919716 w 1266941"/>
              <a:gd name="connsiteY12" fmla="*/ 691116 h 3822405"/>
              <a:gd name="connsiteX13" fmla="*/ 723014 w 1266941"/>
              <a:gd name="connsiteY13" fmla="*/ 510363 h 3822405"/>
              <a:gd name="connsiteX14" fmla="*/ 467832 w 1266941"/>
              <a:gd name="connsiteY14" fmla="*/ 318977 h 3822405"/>
              <a:gd name="connsiteX15" fmla="*/ 217967 w 1266941"/>
              <a:gd name="connsiteY15" fmla="*/ 148856 h 3822405"/>
              <a:gd name="connsiteX16" fmla="*/ 0 w 1266941"/>
              <a:gd name="connsiteY16" fmla="*/ 0 h 382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66941" h="3822405">
                <a:moveTo>
                  <a:pt x="478465" y="3822405"/>
                </a:moveTo>
                <a:cubicBezTo>
                  <a:pt x="516565" y="3712092"/>
                  <a:pt x="554665" y="3601779"/>
                  <a:pt x="595423" y="3492795"/>
                </a:cubicBezTo>
                <a:cubicBezTo>
                  <a:pt x="636181" y="3383811"/>
                  <a:pt x="676939" y="3275714"/>
                  <a:pt x="723014" y="3168502"/>
                </a:cubicBezTo>
                <a:cubicBezTo>
                  <a:pt x="769089" y="3061290"/>
                  <a:pt x="821365" y="2947877"/>
                  <a:pt x="871870" y="2849526"/>
                </a:cubicBezTo>
                <a:cubicBezTo>
                  <a:pt x="922375" y="2751175"/>
                  <a:pt x="980854" y="2659911"/>
                  <a:pt x="1026042" y="2578395"/>
                </a:cubicBezTo>
                <a:cubicBezTo>
                  <a:pt x="1071230" y="2496879"/>
                  <a:pt x="1111102" y="2436628"/>
                  <a:pt x="1143000" y="2360428"/>
                </a:cubicBezTo>
                <a:cubicBezTo>
                  <a:pt x="1174898" y="2284228"/>
                  <a:pt x="1197935" y="2199167"/>
                  <a:pt x="1217428" y="2121195"/>
                </a:cubicBezTo>
                <a:cubicBezTo>
                  <a:pt x="1236921" y="2043223"/>
                  <a:pt x="1251984" y="1967023"/>
                  <a:pt x="1259958" y="1892595"/>
                </a:cubicBezTo>
                <a:cubicBezTo>
                  <a:pt x="1267932" y="1818167"/>
                  <a:pt x="1265274" y="1747284"/>
                  <a:pt x="1265274" y="1674628"/>
                </a:cubicBezTo>
                <a:cubicBezTo>
                  <a:pt x="1265274" y="1601972"/>
                  <a:pt x="1271477" y="1536405"/>
                  <a:pt x="1259958" y="1456661"/>
                </a:cubicBezTo>
                <a:cubicBezTo>
                  <a:pt x="1248440" y="1376917"/>
                  <a:pt x="1230719" y="1290970"/>
                  <a:pt x="1196163" y="1196163"/>
                </a:cubicBezTo>
                <a:cubicBezTo>
                  <a:pt x="1161607" y="1101356"/>
                  <a:pt x="1098698" y="971993"/>
                  <a:pt x="1052623" y="887819"/>
                </a:cubicBezTo>
                <a:cubicBezTo>
                  <a:pt x="1006549" y="803644"/>
                  <a:pt x="974651" y="754025"/>
                  <a:pt x="919716" y="691116"/>
                </a:cubicBezTo>
                <a:cubicBezTo>
                  <a:pt x="864781" y="628207"/>
                  <a:pt x="798328" y="572386"/>
                  <a:pt x="723014" y="510363"/>
                </a:cubicBezTo>
                <a:cubicBezTo>
                  <a:pt x="647700" y="448340"/>
                  <a:pt x="552006" y="379228"/>
                  <a:pt x="467832" y="318977"/>
                </a:cubicBezTo>
                <a:cubicBezTo>
                  <a:pt x="383658" y="258726"/>
                  <a:pt x="217967" y="148856"/>
                  <a:pt x="217967" y="148856"/>
                </a:cubicBezTo>
                <a:lnTo>
                  <a:pt x="0" y="0"/>
                </a:ln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0" name="Frihåndsform 19"/>
          <p:cNvSpPr/>
          <p:nvPr/>
        </p:nvSpPr>
        <p:spPr>
          <a:xfrm>
            <a:off x="7448107" y="4917387"/>
            <a:ext cx="984236" cy="1712013"/>
          </a:xfrm>
          <a:custGeom>
            <a:avLst/>
            <a:gdLst>
              <a:gd name="connsiteX0" fmla="*/ 0 w 984236"/>
              <a:gd name="connsiteY0" fmla="*/ 1706697 h 1712013"/>
              <a:gd name="connsiteX1" fmla="*/ 106326 w 984236"/>
              <a:gd name="connsiteY1" fmla="*/ 1377087 h 1712013"/>
              <a:gd name="connsiteX2" fmla="*/ 202019 w 984236"/>
              <a:gd name="connsiteY2" fmla="*/ 1105957 h 1712013"/>
              <a:gd name="connsiteX3" fmla="*/ 334926 w 984236"/>
              <a:gd name="connsiteY3" fmla="*/ 802929 h 1712013"/>
              <a:gd name="connsiteX4" fmla="*/ 542260 w 984236"/>
              <a:gd name="connsiteY4" fmla="*/ 404208 h 1712013"/>
              <a:gd name="connsiteX5" fmla="*/ 685800 w 984236"/>
              <a:gd name="connsiteY5" fmla="*/ 138394 h 1712013"/>
              <a:gd name="connsiteX6" fmla="*/ 754912 w 984236"/>
              <a:gd name="connsiteY6" fmla="*/ 21436 h 1712013"/>
              <a:gd name="connsiteX7" fmla="*/ 786809 w 984236"/>
              <a:gd name="connsiteY7" fmla="*/ 5487 h 1712013"/>
              <a:gd name="connsiteX8" fmla="*/ 818707 w 984236"/>
              <a:gd name="connsiteY8" fmla="*/ 171 h 1712013"/>
              <a:gd name="connsiteX9" fmla="*/ 871870 w 984236"/>
              <a:gd name="connsiteY9" fmla="*/ 10804 h 1712013"/>
              <a:gd name="connsiteX10" fmla="*/ 967563 w 984236"/>
              <a:gd name="connsiteY10" fmla="*/ 69283 h 1712013"/>
              <a:gd name="connsiteX11" fmla="*/ 978195 w 984236"/>
              <a:gd name="connsiteY11" fmla="*/ 111813 h 1712013"/>
              <a:gd name="connsiteX12" fmla="*/ 983512 w 984236"/>
              <a:gd name="connsiteY12" fmla="*/ 149027 h 1712013"/>
              <a:gd name="connsiteX13" fmla="*/ 962246 w 984236"/>
              <a:gd name="connsiteY13" fmla="*/ 180925 h 1712013"/>
              <a:gd name="connsiteX14" fmla="*/ 855921 w 984236"/>
              <a:gd name="connsiteY14" fmla="*/ 335097 h 1712013"/>
              <a:gd name="connsiteX15" fmla="*/ 637953 w 984236"/>
              <a:gd name="connsiteY15" fmla="*/ 654073 h 1712013"/>
              <a:gd name="connsiteX16" fmla="*/ 505046 w 984236"/>
              <a:gd name="connsiteY16" fmla="*/ 861408 h 1712013"/>
              <a:gd name="connsiteX17" fmla="*/ 451884 w 984236"/>
              <a:gd name="connsiteY17" fmla="*/ 967734 h 1712013"/>
              <a:gd name="connsiteX18" fmla="*/ 313660 w 984236"/>
              <a:gd name="connsiteY18" fmla="*/ 1206966 h 1712013"/>
              <a:gd name="connsiteX19" fmla="*/ 207335 w 984236"/>
              <a:gd name="connsiteY19" fmla="*/ 1462148 h 1712013"/>
              <a:gd name="connsiteX20" fmla="*/ 132907 w 984236"/>
              <a:gd name="connsiteY20" fmla="*/ 1648218 h 1712013"/>
              <a:gd name="connsiteX21" fmla="*/ 111642 w 984236"/>
              <a:gd name="connsiteY21" fmla="*/ 1712013 h 1712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84236" h="1712013">
                <a:moveTo>
                  <a:pt x="0" y="1706697"/>
                </a:moveTo>
                <a:cubicBezTo>
                  <a:pt x="36328" y="1591953"/>
                  <a:pt x="72656" y="1477210"/>
                  <a:pt x="106326" y="1377087"/>
                </a:cubicBezTo>
                <a:cubicBezTo>
                  <a:pt x="139996" y="1276964"/>
                  <a:pt x="163919" y="1201650"/>
                  <a:pt x="202019" y="1105957"/>
                </a:cubicBezTo>
                <a:cubicBezTo>
                  <a:pt x="240119" y="1010264"/>
                  <a:pt x="278219" y="919887"/>
                  <a:pt x="334926" y="802929"/>
                </a:cubicBezTo>
                <a:cubicBezTo>
                  <a:pt x="391633" y="685971"/>
                  <a:pt x="483781" y="514964"/>
                  <a:pt x="542260" y="404208"/>
                </a:cubicBezTo>
                <a:cubicBezTo>
                  <a:pt x="600739" y="293452"/>
                  <a:pt x="650358" y="202189"/>
                  <a:pt x="685800" y="138394"/>
                </a:cubicBezTo>
                <a:cubicBezTo>
                  <a:pt x="721242" y="74599"/>
                  <a:pt x="738077" y="43587"/>
                  <a:pt x="754912" y="21436"/>
                </a:cubicBezTo>
                <a:cubicBezTo>
                  <a:pt x="771747" y="-715"/>
                  <a:pt x="776177" y="9031"/>
                  <a:pt x="786809" y="5487"/>
                </a:cubicBezTo>
                <a:cubicBezTo>
                  <a:pt x="797441" y="1943"/>
                  <a:pt x="804530" y="-715"/>
                  <a:pt x="818707" y="171"/>
                </a:cubicBezTo>
                <a:cubicBezTo>
                  <a:pt x="832884" y="1057"/>
                  <a:pt x="847061" y="-715"/>
                  <a:pt x="871870" y="10804"/>
                </a:cubicBezTo>
                <a:cubicBezTo>
                  <a:pt x="896679" y="22323"/>
                  <a:pt x="949842" y="52448"/>
                  <a:pt x="967563" y="69283"/>
                </a:cubicBezTo>
                <a:cubicBezTo>
                  <a:pt x="985284" y="86118"/>
                  <a:pt x="975537" y="98522"/>
                  <a:pt x="978195" y="111813"/>
                </a:cubicBezTo>
                <a:cubicBezTo>
                  <a:pt x="980853" y="125104"/>
                  <a:pt x="986170" y="137508"/>
                  <a:pt x="983512" y="149027"/>
                </a:cubicBezTo>
                <a:cubicBezTo>
                  <a:pt x="980854" y="160546"/>
                  <a:pt x="962246" y="180925"/>
                  <a:pt x="962246" y="180925"/>
                </a:cubicBezTo>
                <a:lnTo>
                  <a:pt x="855921" y="335097"/>
                </a:lnTo>
                <a:cubicBezTo>
                  <a:pt x="801872" y="413955"/>
                  <a:pt x="696432" y="566355"/>
                  <a:pt x="637953" y="654073"/>
                </a:cubicBezTo>
                <a:cubicBezTo>
                  <a:pt x="579474" y="741791"/>
                  <a:pt x="536058" y="809131"/>
                  <a:pt x="505046" y="861408"/>
                </a:cubicBezTo>
                <a:cubicBezTo>
                  <a:pt x="474035" y="913685"/>
                  <a:pt x="483782" y="910141"/>
                  <a:pt x="451884" y="967734"/>
                </a:cubicBezTo>
                <a:cubicBezTo>
                  <a:pt x="419986" y="1025327"/>
                  <a:pt x="354418" y="1124564"/>
                  <a:pt x="313660" y="1206966"/>
                </a:cubicBezTo>
                <a:cubicBezTo>
                  <a:pt x="272902" y="1289368"/>
                  <a:pt x="237461" y="1388606"/>
                  <a:pt x="207335" y="1462148"/>
                </a:cubicBezTo>
                <a:cubicBezTo>
                  <a:pt x="177210" y="1535690"/>
                  <a:pt x="148856" y="1606574"/>
                  <a:pt x="132907" y="1648218"/>
                </a:cubicBezTo>
                <a:cubicBezTo>
                  <a:pt x="116958" y="1689862"/>
                  <a:pt x="114300" y="1700937"/>
                  <a:pt x="111642" y="1712013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1" name="Frihåndsform 20"/>
          <p:cNvSpPr/>
          <p:nvPr/>
        </p:nvSpPr>
        <p:spPr>
          <a:xfrm>
            <a:off x="10007981" y="4158991"/>
            <a:ext cx="1857954" cy="2273707"/>
          </a:xfrm>
          <a:custGeom>
            <a:avLst/>
            <a:gdLst>
              <a:gd name="connsiteX0" fmla="*/ 1852638 w 1857954"/>
              <a:gd name="connsiteY0" fmla="*/ 2273707 h 2273707"/>
              <a:gd name="connsiteX1" fmla="*/ 1523028 w 1857954"/>
              <a:gd name="connsiteY1" fmla="*/ 1991944 h 2273707"/>
              <a:gd name="connsiteX2" fmla="*/ 1145572 w 1857954"/>
              <a:gd name="connsiteY2" fmla="*/ 1688916 h 2273707"/>
              <a:gd name="connsiteX3" fmla="*/ 778749 w 1857954"/>
              <a:gd name="connsiteY3" fmla="*/ 1380572 h 2273707"/>
              <a:gd name="connsiteX4" fmla="*/ 465089 w 1857954"/>
              <a:gd name="connsiteY4" fmla="*/ 1109442 h 2273707"/>
              <a:gd name="connsiteX5" fmla="*/ 77000 w 1857954"/>
              <a:gd name="connsiteY5" fmla="*/ 822362 h 2273707"/>
              <a:gd name="connsiteX6" fmla="*/ 7889 w 1857954"/>
              <a:gd name="connsiteY6" fmla="*/ 769200 h 2273707"/>
              <a:gd name="connsiteX7" fmla="*/ 2572 w 1857954"/>
              <a:gd name="connsiteY7" fmla="*/ 742618 h 2273707"/>
              <a:gd name="connsiteX8" fmla="*/ 2572 w 1857954"/>
              <a:gd name="connsiteY8" fmla="*/ 710721 h 2273707"/>
              <a:gd name="connsiteX9" fmla="*/ 34470 w 1857954"/>
              <a:gd name="connsiteY9" fmla="*/ 689456 h 2273707"/>
              <a:gd name="connsiteX10" fmla="*/ 178010 w 1857954"/>
              <a:gd name="connsiteY10" fmla="*/ 567181 h 2273707"/>
              <a:gd name="connsiteX11" fmla="*/ 332182 w 1857954"/>
              <a:gd name="connsiteY11" fmla="*/ 402376 h 2273707"/>
              <a:gd name="connsiteX12" fmla="*/ 417242 w 1857954"/>
              <a:gd name="connsiteY12" fmla="*/ 274786 h 2273707"/>
              <a:gd name="connsiteX13" fmla="*/ 502303 w 1857954"/>
              <a:gd name="connsiteY13" fmla="*/ 125930 h 2273707"/>
              <a:gd name="connsiteX14" fmla="*/ 539517 w 1857954"/>
              <a:gd name="connsiteY14" fmla="*/ 24921 h 2273707"/>
              <a:gd name="connsiteX15" fmla="*/ 555466 w 1857954"/>
              <a:gd name="connsiteY15" fmla="*/ 8972 h 2273707"/>
              <a:gd name="connsiteX16" fmla="*/ 587363 w 1857954"/>
              <a:gd name="connsiteY16" fmla="*/ 3656 h 2273707"/>
              <a:gd name="connsiteX17" fmla="*/ 624577 w 1857954"/>
              <a:gd name="connsiteY17" fmla="*/ 24921 h 2273707"/>
              <a:gd name="connsiteX18" fmla="*/ 895707 w 1857954"/>
              <a:gd name="connsiteY18" fmla="*/ 248204 h 2273707"/>
              <a:gd name="connsiteX19" fmla="*/ 1209368 w 1857954"/>
              <a:gd name="connsiteY19" fmla="*/ 498069 h 2273707"/>
              <a:gd name="connsiteX20" fmla="*/ 1448600 w 1857954"/>
              <a:gd name="connsiteY20" fmla="*/ 726669 h 2273707"/>
              <a:gd name="connsiteX21" fmla="*/ 1857954 w 1857954"/>
              <a:gd name="connsiteY21" fmla="*/ 1050962 h 2273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57954" h="2273707">
                <a:moveTo>
                  <a:pt x="1852638" y="2273707"/>
                </a:moveTo>
                <a:cubicBezTo>
                  <a:pt x="1746755" y="2181558"/>
                  <a:pt x="1640872" y="2089409"/>
                  <a:pt x="1523028" y="1991944"/>
                </a:cubicBezTo>
                <a:cubicBezTo>
                  <a:pt x="1405184" y="1894479"/>
                  <a:pt x="1269618" y="1790811"/>
                  <a:pt x="1145572" y="1688916"/>
                </a:cubicBezTo>
                <a:cubicBezTo>
                  <a:pt x="1021525" y="1587021"/>
                  <a:pt x="892163" y="1477151"/>
                  <a:pt x="778749" y="1380572"/>
                </a:cubicBezTo>
                <a:cubicBezTo>
                  <a:pt x="665335" y="1283993"/>
                  <a:pt x="582047" y="1202477"/>
                  <a:pt x="465089" y="1109442"/>
                </a:cubicBezTo>
                <a:cubicBezTo>
                  <a:pt x="348131" y="1016407"/>
                  <a:pt x="153200" y="879069"/>
                  <a:pt x="77000" y="822362"/>
                </a:cubicBezTo>
                <a:cubicBezTo>
                  <a:pt x="800" y="765655"/>
                  <a:pt x="20294" y="782491"/>
                  <a:pt x="7889" y="769200"/>
                </a:cubicBezTo>
                <a:cubicBezTo>
                  <a:pt x="-4516" y="755909"/>
                  <a:pt x="3458" y="752364"/>
                  <a:pt x="2572" y="742618"/>
                </a:cubicBezTo>
                <a:cubicBezTo>
                  <a:pt x="1686" y="732872"/>
                  <a:pt x="-2744" y="719581"/>
                  <a:pt x="2572" y="710721"/>
                </a:cubicBezTo>
                <a:cubicBezTo>
                  <a:pt x="7888" y="701861"/>
                  <a:pt x="5230" y="713379"/>
                  <a:pt x="34470" y="689456"/>
                </a:cubicBezTo>
                <a:cubicBezTo>
                  <a:pt x="63710" y="665533"/>
                  <a:pt x="128391" y="615028"/>
                  <a:pt x="178010" y="567181"/>
                </a:cubicBezTo>
                <a:cubicBezTo>
                  <a:pt x="227629" y="519334"/>
                  <a:pt x="292310" y="451108"/>
                  <a:pt x="332182" y="402376"/>
                </a:cubicBezTo>
                <a:cubicBezTo>
                  <a:pt x="372054" y="353644"/>
                  <a:pt x="388889" y="320860"/>
                  <a:pt x="417242" y="274786"/>
                </a:cubicBezTo>
                <a:cubicBezTo>
                  <a:pt x="445595" y="228712"/>
                  <a:pt x="481924" y="167574"/>
                  <a:pt x="502303" y="125930"/>
                </a:cubicBezTo>
                <a:cubicBezTo>
                  <a:pt x="522682" y="84286"/>
                  <a:pt x="539517" y="24921"/>
                  <a:pt x="539517" y="24921"/>
                </a:cubicBezTo>
                <a:cubicBezTo>
                  <a:pt x="548377" y="5428"/>
                  <a:pt x="547492" y="12516"/>
                  <a:pt x="555466" y="8972"/>
                </a:cubicBezTo>
                <a:cubicBezTo>
                  <a:pt x="563440" y="5428"/>
                  <a:pt x="575844" y="998"/>
                  <a:pt x="587363" y="3656"/>
                </a:cubicBezTo>
                <a:cubicBezTo>
                  <a:pt x="598881" y="6314"/>
                  <a:pt x="573186" y="-15837"/>
                  <a:pt x="624577" y="24921"/>
                </a:cubicBezTo>
                <a:cubicBezTo>
                  <a:pt x="675968" y="65679"/>
                  <a:pt x="798242" y="169346"/>
                  <a:pt x="895707" y="248204"/>
                </a:cubicBezTo>
                <a:cubicBezTo>
                  <a:pt x="993172" y="327062"/>
                  <a:pt x="1117219" y="418325"/>
                  <a:pt x="1209368" y="498069"/>
                </a:cubicBezTo>
                <a:cubicBezTo>
                  <a:pt x="1301517" y="577813"/>
                  <a:pt x="1340502" y="634520"/>
                  <a:pt x="1448600" y="726669"/>
                </a:cubicBezTo>
                <a:cubicBezTo>
                  <a:pt x="1556698" y="818818"/>
                  <a:pt x="1707326" y="934890"/>
                  <a:pt x="1857954" y="1050962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2" name="Frihåndsform 21"/>
          <p:cNvSpPr/>
          <p:nvPr/>
        </p:nvSpPr>
        <p:spPr>
          <a:xfrm>
            <a:off x="7682023" y="1547037"/>
            <a:ext cx="4189228" cy="3163186"/>
          </a:xfrm>
          <a:custGeom>
            <a:avLst/>
            <a:gdLst>
              <a:gd name="connsiteX0" fmla="*/ 4189228 w 4189228"/>
              <a:gd name="connsiteY0" fmla="*/ 3163186 h 3163186"/>
              <a:gd name="connsiteX1" fmla="*/ 3870251 w 4189228"/>
              <a:gd name="connsiteY1" fmla="*/ 2908005 h 3163186"/>
              <a:gd name="connsiteX2" fmla="*/ 3609754 w 4189228"/>
              <a:gd name="connsiteY2" fmla="*/ 2679405 h 3163186"/>
              <a:gd name="connsiteX3" fmla="*/ 3429000 w 4189228"/>
              <a:gd name="connsiteY3" fmla="*/ 2509284 h 3163186"/>
              <a:gd name="connsiteX4" fmla="*/ 3248247 w 4189228"/>
              <a:gd name="connsiteY4" fmla="*/ 2307265 h 3163186"/>
              <a:gd name="connsiteX5" fmla="*/ 3120656 w 4189228"/>
              <a:gd name="connsiteY5" fmla="*/ 2105247 h 3163186"/>
              <a:gd name="connsiteX6" fmla="*/ 3003698 w 4189228"/>
              <a:gd name="connsiteY6" fmla="*/ 1871330 h 3163186"/>
              <a:gd name="connsiteX7" fmla="*/ 2897372 w 4189228"/>
              <a:gd name="connsiteY7" fmla="*/ 1616149 h 3163186"/>
              <a:gd name="connsiteX8" fmla="*/ 2796363 w 4189228"/>
              <a:gd name="connsiteY8" fmla="*/ 1376916 h 3163186"/>
              <a:gd name="connsiteX9" fmla="*/ 2642191 w 4189228"/>
              <a:gd name="connsiteY9" fmla="*/ 1143000 h 3163186"/>
              <a:gd name="connsiteX10" fmla="*/ 2493335 w 4189228"/>
              <a:gd name="connsiteY10" fmla="*/ 972879 h 3163186"/>
              <a:gd name="connsiteX11" fmla="*/ 2312582 w 4189228"/>
              <a:gd name="connsiteY11" fmla="*/ 834656 h 3163186"/>
              <a:gd name="connsiteX12" fmla="*/ 2089298 w 4189228"/>
              <a:gd name="connsiteY12" fmla="*/ 701749 h 3163186"/>
              <a:gd name="connsiteX13" fmla="*/ 1823484 w 4189228"/>
              <a:gd name="connsiteY13" fmla="*/ 622005 h 3163186"/>
              <a:gd name="connsiteX14" fmla="*/ 1547037 w 4189228"/>
              <a:gd name="connsiteY14" fmla="*/ 579475 h 3163186"/>
              <a:gd name="connsiteX15" fmla="*/ 1206796 w 4189228"/>
              <a:gd name="connsiteY15" fmla="*/ 552893 h 3163186"/>
              <a:gd name="connsiteX16" fmla="*/ 877186 w 4189228"/>
              <a:gd name="connsiteY16" fmla="*/ 473149 h 3163186"/>
              <a:gd name="connsiteX17" fmla="*/ 526312 w 4189228"/>
              <a:gd name="connsiteY17" fmla="*/ 329610 h 3163186"/>
              <a:gd name="connsiteX18" fmla="*/ 255182 w 4189228"/>
              <a:gd name="connsiteY18" fmla="*/ 175437 h 3163186"/>
              <a:gd name="connsiteX19" fmla="*/ 0 w 4189228"/>
              <a:gd name="connsiteY19" fmla="*/ 0 h 3163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189228" h="3163186">
                <a:moveTo>
                  <a:pt x="4189228" y="3163186"/>
                </a:moveTo>
                <a:cubicBezTo>
                  <a:pt x="4078029" y="3075910"/>
                  <a:pt x="3966830" y="2988635"/>
                  <a:pt x="3870251" y="2908005"/>
                </a:cubicBezTo>
                <a:cubicBezTo>
                  <a:pt x="3773672" y="2827375"/>
                  <a:pt x="3683296" y="2745858"/>
                  <a:pt x="3609754" y="2679405"/>
                </a:cubicBezTo>
                <a:cubicBezTo>
                  <a:pt x="3536212" y="2612952"/>
                  <a:pt x="3489251" y="2571307"/>
                  <a:pt x="3429000" y="2509284"/>
                </a:cubicBezTo>
                <a:cubicBezTo>
                  <a:pt x="3368749" y="2447261"/>
                  <a:pt x="3299638" y="2374604"/>
                  <a:pt x="3248247" y="2307265"/>
                </a:cubicBezTo>
                <a:cubicBezTo>
                  <a:pt x="3196856" y="2239925"/>
                  <a:pt x="3161414" y="2177903"/>
                  <a:pt x="3120656" y="2105247"/>
                </a:cubicBezTo>
                <a:cubicBezTo>
                  <a:pt x="3079898" y="2032591"/>
                  <a:pt x="3040912" y="1952846"/>
                  <a:pt x="3003698" y="1871330"/>
                </a:cubicBezTo>
                <a:cubicBezTo>
                  <a:pt x="2966484" y="1789814"/>
                  <a:pt x="2931928" y="1698551"/>
                  <a:pt x="2897372" y="1616149"/>
                </a:cubicBezTo>
                <a:cubicBezTo>
                  <a:pt x="2862816" y="1533747"/>
                  <a:pt x="2838893" y="1455774"/>
                  <a:pt x="2796363" y="1376916"/>
                </a:cubicBezTo>
                <a:cubicBezTo>
                  <a:pt x="2753833" y="1298058"/>
                  <a:pt x="2692696" y="1210339"/>
                  <a:pt x="2642191" y="1143000"/>
                </a:cubicBezTo>
                <a:cubicBezTo>
                  <a:pt x="2591686" y="1075661"/>
                  <a:pt x="2548270" y="1024270"/>
                  <a:pt x="2493335" y="972879"/>
                </a:cubicBezTo>
                <a:cubicBezTo>
                  <a:pt x="2438400" y="921488"/>
                  <a:pt x="2379921" y="879844"/>
                  <a:pt x="2312582" y="834656"/>
                </a:cubicBezTo>
                <a:cubicBezTo>
                  <a:pt x="2245243" y="789468"/>
                  <a:pt x="2170814" y="737191"/>
                  <a:pt x="2089298" y="701749"/>
                </a:cubicBezTo>
                <a:cubicBezTo>
                  <a:pt x="2007782" y="666307"/>
                  <a:pt x="1913861" y="642384"/>
                  <a:pt x="1823484" y="622005"/>
                </a:cubicBezTo>
                <a:cubicBezTo>
                  <a:pt x="1733107" y="601626"/>
                  <a:pt x="1649818" y="590994"/>
                  <a:pt x="1547037" y="579475"/>
                </a:cubicBezTo>
                <a:cubicBezTo>
                  <a:pt x="1444256" y="567956"/>
                  <a:pt x="1318438" y="570614"/>
                  <a:pt x="1206796" y="552893"/>
                </a:cubicBezTo>
                <a:cubicBezTo>
                  <a:pt x="1095154" y="535172"/>
                  <a:pt x="990600" y="510363"/>
                  <a:pt x="877186" y="473149"/>
                </a:cubicBezTo>
                <a:cubicBezTo>
                  <a:pt x="763772" y="435935"/>
                  <a:pt x="629979" y="379229"/>
                  <a:pt x="526312" y="329610"/>
                </a:cubicBezTo>
                <a:cubicBezTo>
                  <a:pt x="422645" y="279991"/>
                  <a:pt x="342901" y="230372"/>
                  <a:pt x="255182" y="175437"/>
                </a:cubicBezTo>
                <a:cubicBezTo>
                  <a:pt x="167463" y="120502"/>
                  <a:pt x="83731" y="60251"/>
                  <a:pt x="0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3" name="Frihåndsform 22"/>
          <p:cNvSpPr/>
          <p:nvPr/>
        </p:nvSpPr>
        <p:spPr>
          <a:xfrm>
            <a:off x="6438014" y="1531088"/>
            <a:ext cx="1787374" cy="1663836"/>
          </a:xfrm>
          <a:custGeom>
            <a:avLst/>
            <a:gdLst>
              <a:gd name="connsiteX0" fmla="*/ 0 w 1787374"/>
              <a:gd name="connsiteY0" fmla="*/ 797442 h 1663836"/>
              <a:gd name="connsiteX1" fmla="*/ 334926 w 1787374"/>
              <a:gd name="connsiteY1" fmla="*/ 1036675 h 1663836"/>
              <a:gd name="connsiteX2" fmla="*/ 824023 w 1787374"/>
              <a:gd name="connsiteY2" fmla="*/ 1360968 h 1663836"/>
              <a:gd name="connsiteX3" fmla="*/ 962246 w 1787374"/>
              <a:gd name="connsiteY3" fmla="*/ 1467293 h 1663836"/>
              <a:gd name="connsiteX4" fmla="*/ 1196163 w 1787374"/>
              <a:gd name="connsiteY4" fmla="*/ 1648047 h 1663836"/>
              <a:gd name="connsiteX5" fmla="*/ 1222744 w 1787374"/>
              <a:gd name="connsiteY5" fmla="*/ 1653363 h 1663836"/>
              <a:gd name="connsiteX6" fmla="*/ 1254642 w 1787374"/>
              <a:gd name="connsiteY6" fmla="*/ 1637414 h 1663836"/>
              <a:gd name="connsiteX7" fmla="*/ 1302488 w 1787374"/>
              <a:gd name="connsiteY7" fmla="*/ 1552354 h 1663836"/>
              <a:gd name="connsiteX8" fmla="*/ 1419446 w 1787374"/>
              <a:gd name="connsiteY8" fmla="*/ 1313121 h 1663836"/>
              <a:gd name="connsiteX9" fmla="*/ 1584251 w 1787374"/>
              <a:gd name="connsiteY9" fmla="*/ 1095154 h 1663836"/>
              <a:gd name="connsiteX10" fmla="*/ 1754372 w 1787374"/>
              <a:gd name="connsiteY10" fmla="*/ 935665 h 1663836"/>
              <a:gd name="connsiteX11" fmla="*/ 1780953 w 1787374"/>
              <a:gd name="connsiteY11" fmla="*/ 893135 h 1663836"/>
              <a:gd name="connsiteX12" fmla="*/ 1780953 w 1787374"/>
              <a:gd name="connsiteY12" fmla="*/ 861238 h 1663836"/>
              <a:gd name="connsiteX13" fmla="*/ 1754372 w 1787374"/>
              <a:gd name="connsiteY13" fmla="*/ 839972 h 1663836"/>
              <a:gd name="connsiteX14" fmla="*/ 1440712 w 1787374"/>
              <a:gd name="connsiteY14" fmla="*/ 632638 h 1663836"/>
              <a:gd name="connsiteX15" fmla="*/ 1010093 w 1787374"/>
              <a:gd name="connsiteY15" fmla="*/ 324293 h 1663836"/>
              <a:gd name="connsiteX16" fmla="*/ 680484 w 1787374"/>
              <a:gd name="connsiteY16" fmla="*/ 90377 h 1663836"/>
              <a:gd name="connsiteX17" fmla="*/ 547577 w 1787374"/>
              <a:gd name="connsiteY17" fmla="*/ 0 h 166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87374" h="1663836">
                <a:moveTo>
                  <a:pt x="0" y="797442"/>
                </a:moveTo>
                <a:cubicBezTo>
                  <a:pt x="98794" y="870098"/>
                  <a:pt x="197589" y="942754"/>
                  <a:pt x="334926" y="1036675"/>
                </a:cubicBezTo>
                <a:cubicBezTo>
                  <a:pt x="472263" y="1130596"/>
                  <a:pt x="719470" y="1289198"/>
                  <a:pt x="824023" y="1360968"/>
                </a:cubicBezTo>
                <a:cubicBezTo>
                  <a:pt x="928576" y="1432738"/>
                  <a:pt x="962246" y="1467293"/>
                  <a:pt x="962246" y="1467293"/>
                </a:cubicBezTo>
                <a:cubicBezTo>
                  <a:pt x="1024269" y="1515140"/>
                  <a:pt x="1152747" y="1617035"/>
                  <a:pt x="1196163" y="1648047"/>
                </a:cubicBezTo>
                <a:cubicBezTo>
                  <a:pt x="1239579" y="1679059"/>
                  <a:pt x="1212997" y="1655135"/>
                  <a:pt x="1222744" y="1653363"/>
                </a:cubicBezTo>
                <a:cubicBezTo>
                  <a:pt x="1232491" y="1651591"/>
                  <a:pt x="1241351" y="1654249"/>
                  <a:pt x="1254642" y="1637414"/>
                </a:cubicBezTo>
                <a:cubicBezTo>
                  <a:pt x="1267933" y="1620579"/>
                  <a:pt x="1275021" y="1606403"/>
                  <a:pt x="1302488" y="1552354"/>
                </a:cubicBezTo>
                <a:cubicBezTo>
                  <a:pt x="1329955" y="1498305"/>
                  <a:pt x="1372486" y="1389321"/>
                  <a:pt x="1419446" y="1313121"/>
                </a:cubicBezTo>
                <a:cubicBezTo>
                  <a:pt x="1466407" y="1236921"/>
                  <a:pt x="1528430" y="1158063"/>
                  <a:pt x="1584251" y="1095154"/>
                </a:cubicBezTo>
                <a:cubicBezTo>
                  <a:pt x="1640072" y="1032245"/>
                  <a:pt x="1721588" y="969335"/>
                  <a:pt x="1754372" y="935665"/>
                </a:cubicBezTo>
                <a:cubicBezTo>
                  <a:pt x="1787156" y="901995"/>
                  <a:pt x="1776523" y="905540"/>
                  <a:pt x="1780953" y="893135"/>
                </a:cubicBezTo>
                <a:cubicBezTo>
                  <a:pt x="1785383" y="880731"/>
                  <a:pt x="1785383" y="870098"/>
                  <a:pt x="1780953" y="861238"/>
                </a:cubicBezTo>
                <a:cubicBezTo>
                  <a:pt x="1776523" y="852378"/>
                  <a:pt x="1811079" y="878072"/>
                  <a:pt x="1754372" y="839972"/>
                </a:cubicBezTo>
                <a:cubicBezTo>
                  <a:pt x="1697665" y="801872"/>
                  <a:pt x="1564758" y="718584"/>
                  <a:pt x="1440712" y="632638"/>
                </a:cubicBezTo>
                <a:cubicBezTo>
                  <a:pt x="1316666" y="546692"/>
                  <a:pt x="1010093" y="324293"/>
                  <a:pt x="1010093" y="324293"/>
                </a:cubicBezTo>
                <a:lnTo>
                  <a:pt x="680484" y="90377"/>
                </a:lnTo>
                <a:cubicBezTo>
                  <a:pt x="603398" y="36328"/>
                  <a:pt x="575487" y="18164"/>
                  <a:pt x="547577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7" name="TekstSylinder 26"/>
          <p:cNvSpPr txBox="1"/>
          <p:nvPr/>
        </p:nvSpPr>
        <p:spPr>
          <a:xfrm>
            <a:off x="2878709" y="4542832"/>
            <a:ext cx="30781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NB! Bildet er ikke dekkende for alle objekttyper og viser KUN Vegdekkekant og OverkjørbartArealAvgrensning samt flate på trafikkøy midt i rundkjøringen.</a:t>
            </a:r>
          </a:p>
        </p:txBody>
      </p:sp>
      <p:sp>
        <p:nvSpPr>
          <p:cNvPr id="28" name="Ellipse 27"/>
          <p:cNvSpPr/>
          <p:nvPr/>
        </p:nvSpPr>
        <p:spPr>
          <a:xfrm>
            <a:off x="8502604" y="2973446"/>
            <a:ext cx="1272924" cy="12937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185610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2566"/>
          </a:xfrm>
        </p:spPr>
        <p:txBody>
          <a:bodyPr/>
          <a:lstStyle/>
          <a:p>
            <a:r>
              <a:rPr lang="nb-NO" dirty="0"/>
              <a:t>OverkjørbartArealAvgrensning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18" y="1690688"/>
            <a:ext cx="7092249" cy="4969650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>
            <a:off x="10568067" y="6444894"/>
            <a:ext cx="1371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Viken fylkeskommune</a:t>
            </a:r>
          </a:p>
        </p:txBody>
      </p:sp>
      <p:sp>
        <p:nvSpPr>
          <p:cNvPr id="3" name="Frihåndsform 2"/>
          <p:cNvSpPr/>
          <p:nvPr/>
        </p:nvSpPr>
        <p:spPr>
          <a:xfrm>
            <a:off x="5202918" y="4149969"/>
            <a:ext cx="3501466" cy="248838"/>
          </a:xfrm>
          <a:custGeom>
            <a:avLst/>
            <a:gdLst>
              <a:gd name="connsiteX0" fmla="*/ 313627 w 3501466"/>
              <a:gd name="connsiteY0" fmla="*/ 30145 h 248838"/>
              <a:gd name="connsiteX1" fmla="*/ 162902 w 3501466"/>
              <a:gd name="connsiteY1" fmla="*/ 55266 h 248838"/>
              <a:gd name="connsiteX2" fmla="*/ 12177 w 3501466"/>
              <a:gd name="connsiteY2" fmla="*/ 90435 h 248838"/>
              <a:gd name="connsiteX3" fmla="*/ 17201 w 3501466"/>
              <a:gd name="connsiteY3" fmla="*/ 135653 h 248838"/>
              <a:gd name="connsiteX4" fmla="*/ 82515 w 3501466"/>
              <a:gd name="connsiteY4" fmla="*/ 160774 h 248838"/>
              <a:gd name="connsiteX5" fmla="*/ 434207 w 3501466"/>
              <a:gd name="connsiteY5" fmla="*/ 211016 h 248838"/>
              <a:gd name="connsiteX6" fmla="*/ 896431 w 3501466"/>
              <a:gd name="connsiteY6" fmla="*/ 236136 h 248838"/>
              <a:gd name="connsiteX7" fmla="*/ 1564647 w 3501466"/>
              <a:gd name="connsiteY7" fmla="*/ 246185 h 248838"/>
              <a:gd name="connsiteX8" fmla="*/ 2107258 w 3501466"/>
              <a:gd name="connsiteY8" fmla="*/ 246185 h 248838"/>
              <a:gd name="connsiteX9" fmla="*/ 2624748 w 3501466"/>
              <a:gd name="connsiteY9" fmla="*/ 216040 h 248838"/>
              <a:gd name="connsiteX10" fmla="*/ 3031706 w 3501466"/>
              <a:gd name="connsiteY10" fmla="*/ 180871 h 248838"/>
              <a:gd name="connsiteX11" fmla="*/ 3333157 w 3501466"/>
              <a:gd name="connsiteY11" fmla="*/ 140677 h 248838"/>
              <a:gd name="connsiteX12" fmla="*/ 3483882 w 3501466"/>
              <a:gd name="connsiteY12" fmla="*/ 85411 h 248838"/>
              <a:gd name="connsiteX13" fmla="*/ 3493930 w 3501466"/>
              <a:gd name="connsiteY13" fmla="*/ 70339 h 248838"/>
              <a:gd name="connsiteX14" fmla="*/ 3443689 w 3501466"/>
              <a:gd name="connsiteY14" fmla="*/ 45218 h 248838"/>
              <a:gd name="connsiteX15" fmla="*/ 3207552 w 3501466"/>
              <a:gd name="connsiteY15" fmla="*/ 0 h 248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501466" h="248838">
                <a:moveTo>
                  <a:pt x="313627" y="30145"/>
                </a:moveTo>
                <a:cubicBezTo>
                  <a:pt x="263385" y="37681"/>
                  <a:pt x="213144" y="45218"/>
                  <a:pt x="162902" y="55266"/>
                </a:cubicBezTo>
                <a:cubicBezTo>
                  <a:pt x="112660" y="65314"/>
                  <a:pt x="36460" y="77037"/>
                  <a:pt x="12177" y="90435"/>
                </a:cubicBezTo>
                <a:cubicBezTo>
                  <a:pt x="-12106" y="103833"/>
                  <a:pt x="5478" y="123930"/>
                  <a:pt x="17201" y="135653"/>
                </a:cubicBezTo>
                <a:cubicBezTo>
                  <a:pt x="28924" y="147376"/>
                  <a:pt x="13014" y="148214"/>
                  <a:pt x="82515" y="160774"/>
                </a:cubicBezTo>
                <a:cubicBezTo>
                  <a:pt x="152016" y="173334"/>
                  <a:pt x="298554" y="198456"/>
                  <a:pt x="434207" y="211016"/>
                </a:cubicBezTo>
                <a:cubicBezTo>
                  <a:pt x="569860" y="223576"/>
                  <a:pt x="708024" y="230275"/>
                  <a:pt x="896431" y="236136"/>
                </a:cubicBezTo>
                <a:cubicBezTo>
                  <a:pt x="1084838" y="241997"/>
                  <a:pt x="1564647" y="246185"/>
                  <a:pt x="1564647" y="246185"/>
                </a:cubicBezTo>
                <a:cubicBezTo>
                  <a:pt x="1766451" y="247860"/>
                  <a:pt x="1930575" y="251209"/>
                  <a:pt x="2107258" y="246185"/>
                </a:cubicBezTo>
                <a:cubicBezTo>
                  <a:pt x="2283941" y="241161"/>
                  <a:pt x="2470673" y="226926"/>
                  <a:pt x="2624748" y="216040"/>
                </a:cubicBezTo>
                <a:cubicBezTo>
                  <a:pt x="2778823" y="205154"/>
                  <a:pt x="2913638" y="193432"/>
                  <a:pt x="3031706" y="180871"/>
                </a:cubicBezTo>
                <a:cubicBezTo>
                  <a:pt x="3149774" y="168311"/>
                  <a:pt x="3257794" y="156587"/>
                  <a:pt x="3333157" y="140677"/>
                </a:cubicBezTo>
                <a:cubicBezTo>
                  <a:pt x="3408520" y="124767"/>
                  <a:pt x="3483882" y="85411"/>
                  <a:pt x="3483882" y="85411"/>
                </a:cubicBezTo>
                <a:cubicBezTo>
                  <a:pt x="3510678" y="73688"/>
                  <a:pt x="3500629" y="77038"/>
                  <a:pt x="3493930" y="70339"/>
                </a:cubicBezTo>
                <a:cubicBezTo>
                  <a:pt x="3487231" y="63640"/>
                  <a:pt x="3491419" y="56941"/>
                  <a:pt x="3443689" y="45218"/>
                </a:cubicBezTo>
                <a:cubicBezTo>
                  <a:pt x="3395959" y="33495"/>
                  <a:pt x="3301755" y="16747"/>
                  <a:pt x="3207552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4837814" y="4821804"/>
            <a:ext cx="1827638" cy="1680005"/>
          </a:xfrm>
          <a:custGeom>
            <a:avLst/>
            <a:gdLst>
              <a:gd name="connsiteX0" fmla="*/ 5316 w 1827638"/>
              <a:gd name="connsiteY0" fmla="*/ 1680005 h 1680005"/>
              <a:gd name="connsiteX1" fmla="*/ 622005 w 1827638"/>
              <a:gd name="connsiteY1" fmla="*/ 1185591 h 1680005"/>
              <a:gd name="connsiteX2" fmla="*/ 1270591 w 1827638"/>
              <a:gd name="connsiteY2" fmla="*/ 643331 h 1680005"/>
              <a:gd name="connsiteX3" fmla="*/ 1706526 w 1827638"/>
              <a:gd name="connsiteY3" fmla="*/ 244610 h 1680005"/>
              <a:gd name="connsiteX4" fmla="*/ 1823484 w 1827638"/>
              <a:gd name="connsiteY4" fmla="*/ 101070 h 1680005"/>
              <a:gd name="connsiteX5" fmla="*/ 1749056 w 1827638"/>
              <a:gd name="connsiteY5" fmla="*/ 47908 h 1680005"/>
              <a:gd name="connsiteX6" fmla="*/ 1281223 w 1827638"/>
              <a:gd name="connsiteY6" fmla="*/ 16010 h 1680005"/>
              <a:gd name="connsiteX7" fmla="*/ 781493 w 1827638"/>
              <a:gd name="connsiteY7" fmla="*/ 61 h 1680005"/>
              <a:gd name="connsiteX8" fmla="*/ 568842 w 1827638"/>
              <a:gd name="connsiteY8" fmla="*/ 21326 h 1680005"/>
              <a:gd name="connsiteX9" fmla="*/ 473149 w 1827638"/>
              <a:gd name="connsiteY9" fmla="*/ 58540 h 1680005"/>
              <a:gd name="connsiteX10" fmla="*/ 0 w 1827638"/>
              <a:gd name="connsiteY10" fmla="*/ 308405 h 168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7638" h="1680005">
                <a:moveTo>
                  <a:pt x="5316" y="1680005"/>
                </a:moveTo>
                <a:lnTo>
                  <a:pt x="622005" y="1185591"/>
                </a:lnTo>
                <a:cubicBezTo>
                  <a:pt x="832884" y="1012812"/>
                  <a:pt x="1089838" y="800161"/>
                  <a:pt x="1270591" y="643331"/>
                </a:cubicBezTo>
                <a:cubicBezTo>
                  <a:pt x="1451345" y="486501"/>
                  <a:pt x="1614377" y="334987"/>
                  <a:pt x="1706526" y="244610"/>
                </a:cubicBezTo>
                <a:cubicBezTo>
                  <a:pt x="1798675" y="154233"/>
                  <a:pt x="1816396" y="133854"/>
                  <a:pt x="1823484" y="101070"/>
                </a:cubicBezTo>
                <a:cubicBezTo>
                  <a:pt x="1830572" y="68286"/>
                  <a:pt x="1839433" y="62085"/>
                  <a:pt x="1749056" y="47908"/>
                </a:cubicBezTo>
                <a:cubicBezTo>
                  <a:pt x="1658679" y="33731"/>
                  <a:pt x="1442483" y="23984"/>
                  <a:pt x="1281223" y="16010"/>
                </a:cubicBezTo>
                <a:cubicBezTo>
                  <a:pt x="1119963" y="8036"/>
                  <a:pt x="900223" y="-825"/>
                  <a:pt x="781493" y="61"/>
                </a:cubicBezTo>
                <a:cubicBezTo>
                  <a:pt x="662763" y="947"/>
                  <a:pt x="620233" y="11580"/>
                  <a:pt x="568842" y="21326"/>
                </a:cubicBezTo>
                <a:cubicBezTo>
                  <a:pt x="517451" y="31072"/>
                  <a:pt x="567956" y="10694"/>
                  <a:pt x="473149" y="58540"/>
                </a:cubicBezTo>
                <a:cubicBezTo>
                  <a:pt x="378342" y="106386"/>
                  <a:pt x="189171" y="207395"/>
                  <a:pt x="0" y="308405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9049230" y="4338084"/>
            <a:ext cx="2880500" cy="2147776"/>
          </a:xfrm>
          <a:custGeom>
            <a:avLst/>
            <a:gdLst>
              <a:gd name="connsiteX0" fmla="*/ 1689654 w 2880500"/>
              <a:gd name="connsiteY0" fmla="*/ 2147776 h 2147776"/>
              <a:gd name="connsiteX1" fmla="*/ 993221 w 2880500"/>
              <a:gd name="connsiteY1" fmla="*/ 1759688 h 2147776"/>
              <a:gd name="connsiteX2" fmla="*/ 360584 w 2880500"/>
              <a:gd name="connsiteY2" fmla="*/ 1286539 h 2147776"/>
              <a:gd name="connsiteX3" fmla="*/ 131984 w 2880500"/>
              <a:gd name="connsiteY3" fmla="*/ 1073888 h 2147776"/>
              <a:gd name="connsiteX4" fmla="*/ 15026 w 2880500"/>
              <a:gd name="connsiteY4" fmla="*/ 887818 h 2147776"/>
              <a:gd name="connsiteX5" fmla="*/ 4393 w 2880500"/>
              <a:gd name="connsiteY5" fmla="*/ 754911 h 2147776"/>
              <a:gd name="connsiteX6" fmla="*/ 41607 w 2880500"/>
              <a:gd name="connsiteY6" fmla="*/ 616688 h 2147776"/>
              <a:gd name="connsiteX7" fmla="*/ 163882 w 2880500"/>
              <a:gd name="connsiteY7" fmla="*/ 473149 h 2147776"/>
              <a:gd name="connsiteX8" fmla="*/ 365900 w 2880500"/>
              <a:gd name="connsiteY8" fmla="*/ 366823 h 2147776"/>
              <a:gd name="connsiteX9" fmla="*/ 642347 w 2880500"/>
              <a:gd name="connsiteY9" fmla="*/ 265814 h 2147776"/>
              <a:gd name="connsiteX10" fmla="*/ 971956 w 2880500"/>
              <a:gd name="connsiteY10" fmla="*/ 186069 h 2147776"/>
              <a:gd name="connsiteX11" fmla="*/ 1445105 w 2880500"/>
              <a:gd name="connsiteY11" fmla="*/ 111642 h 2147776"/>
              <a:gd name="connsiteX12" fmla="*/ 1811928 w 2880500"/>
              <a:gd name="connsiteY12" fmla="*/ 74428 h 2147776"/>
              <a:gd name="connsiteX13" fmla="*/ 2019263 w 2880500"/>
              <a:gd name="connsiteY13" fmla="*/ 63795 h 2147776"/>
              <a:gd name="connsiteX14" fmla="*/ 2518993 w 2880500"/>
              <a:gd name="connsiteY14" fmla="*/ 31897 h 2147776"/>
              <a:gd name="connsiteX15" fmla="*/ 2880500 w 2880500"/>
              <a:gd name="connsiteY15" fmla="*/ 0 h 214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80500" h="2147776">
                <a:moveTo>
                  <a:pt x="1689654" y="2147776"/>
                </a:moveTo>
                <a:cubicBezTo>
                  <a:pt x="1452193" y="2025501"/>
                  <a:pt x="1214733" y="1903227"/>
                  <a:pt x="993221" y="1759688"/>
                </a:cubicBezTo>
                <a:cubicBezTo>
                  <a:pt x="771709" y="1616149"/>
                  <a:pt x="504123" y="1400839"/>
                  <a:pt x="360584" y="1286539"/>
                </a:cubicBezTo>
                <a:cubicBezTo>
                  <a:pt x="217045" y="1172239"/>
                  <a:pt x="189577" y="1140341"/>
                  <a:pt x="131984" y="1073888"/>
                </a:cubicBezTo>
                <a:cubicBezTo>
                  <a:pt x="74391" y="1007435"/>
                  <a:pt x="36291" y="940981"/>
                  <a:pt x="15026" y="887818"/>
                </a:cubicBezTo>
                <a:cubicBezTo>
                  <a:pt x="-6239" y="834655"/>
                  <a:pt x="-37" y="800099"/>
                  <a:pt x="4393" y="754911"/>
                </a:cubicBezTo>
                <a:cubicBezTo>
                  <a:pt x="8823" y="709723"/>
                  <a:pt x="15025" y="663648"/>
                  <a:pt x="41607" y="616688"/>
                </a:cubicBezTo>
                <a:cubicBezTo>
                  <a:pt x="68188" y="569728"/>
                  <a:pt x="109833" y="514793"/>
                  <a:pt x="163882" y="473149"/>
                </a:cubicBezTo>
                <a:cubicBezTo>
                  <a:pt x="217931" y="431505"/>
                  <a:pt x="286156" y="401379"/>
                  <a:pt x="365900" y="366823"/>
                </a:cubicBezTo>
                <a:cubicBezTo>
                  <a:pt x="445644" y="332267"/>
                  <a:pt x="541338" y="295940"/>
                  <a:pt x="642347" y="265814"/>
                </a:cubicBezTo>
                <a:cubicBezTo>
                  <a:pt x="743356" y="235688"/>
                  <a:pt x="838163" y="211764"/>
                  <a:pt x="971956" y="186069"/>
                </a:cubicBezTo>
                <a:cubicBezTo>
                  <a:pt x="1105749" y="160374"/>
                  <a:pt x="1305110" y="130249"/>
                  <a:pt x="1445105" y="111642"/>
                </a:cubicBezTo>
                <a:cubicBezTo>
                  <a:pt x="1585100" y="93035"/>
                  <a:pt x="1716235" y="82402"/>
                  <a:pt x="1811928" y="74428"/>
                </a:cubicBezTo>
                <a:cubicBezTo>
                  <a:pt x="1907621" y="66454"/>
                  <a:pt x="2019263" y="63795"/>
                  <a:pt x="2019263" y="63795"/>
                </a:cubicBezTo>
                <a:lnTo>
                  <a:pt x="2518993" y="31897"/>
                </a:lnTo>
                <a:cubicBezTo>
                  <a:pt x="2662532" y="21265"/>
                  <a:pt x="2771516" y="10632"/>
                  <a:pt x="2880500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Frihåndsform 10"/>
          <p:cNvSpPr/>
          <p:nvPr/>
        </p:nvSpPr>
        <p:spPr>
          <a:xfrm>
            <a:off x="9913388" y="4375298"/>
            <a:ext cx="1601672" cy="2110562"/>
          </a:xfrm>
          <a:custGeom>
            <a:avLst/>
            <a:gdLst>
              <a:gd name="connsiteX0" fmla="*/ 788282 w 1601672"/>
              <a:gd name="connsiteY0" fmla="*/ 2110562 h 2110562"/>
              <a:gd name="connsiteX1" fmla="*/ 448040 w 1601672"/>
              <a:gd name="connsiteY1" fmla="*/ 1695893 h 2110562"/>
              <a:gd name="connsiteX2" fmla="*/ 129063 w 1601672"/>
              <a:gd name="connsiteY2" fmla="*/ 1281223 h 2110562"/>
              <a:gd name="connsiteX3" fmla="*/ 12105 w 1601672"/>
              <a:gd name="connsiteY3" fmla="*/ 956930 h 2110562"/>
              <a:gd name="connsiteX4" fmla="*/ 12105 w 1601672"/>
              <a:gd name="connsiteY4" fmla="*/ 786809 h 2110562"/>
              <a:gd name="connsiteX5" fmla="*/ 86533 w 1601672"/>
              <a:gd name="connsiteY5" fmla="*/ 600739 h 2110562"/>
              <a:gd name="connsiteX6" fmla="*/ 246021 w 1601672"/>
              <a:gd name="connsiteY6" fmla="*/ 382772 h 2110562"/>
              <a:gd name="connsiteX7" fmla="*/ 495886 w 1601672"/>
              <a:gd name="connsiteY7" fmla="*/ 244549 h 2110562"/>
              <a:gd name="connsiteX8" fmla="*/ 820179 w 1601672"/>
              <a:gd name="connsiteY8" fmla="*/ 127590 h 2110562"/>
              <a:gd name="connsiteX9" fmla="*/ 1075361 w 1601672"/>
              <a:gd name="connsiteY9" fmla="*/ 58479 h 2110562"/>
              <a:gd name="connsiteX10" fmla="*/ 1229533 w 1601672"/>
              <a:gd name="connsiteY10" fmla="*/ 42530 h 2110562"/>
              <a:gd name="connsiteX11" fmla="*/ 1431552 w 1601672"/>
              <a:gd name="connsiteY11" fmla="*/ 15949 h 2110562"/>
              <a:gd name="connsiteX12" fmla="*/ 1601672 w 1601672"/>
              <a:gd name="connsiteY12" fmla="*/ 0 h 211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01672" h="2110562">
                <a:moveTo>
                  <a:pt x="788282" y="2110562"/>
                </a:moveTo>
                <a:cubicBezTo>
                  <a:pt x="673096" y="1972339"/>
                  <a:pt x="557910" y="1834116"/>
                  <a:pt x="448040" y="1695893"/>
                </a:cubicBezTo>
                <a:cubicBezTo>
                  <a:pt x="338170" y="1557670"/>
                  <a:pt x="201719" y="1404383"/>
                  <a:pt x="129063" y="1281223"/>
                </a:cubicBezTo>
                <a:cubicBezTo>
                  <a:pt x="56407" y="1158063"/>
                  <a:pt x="31598" y="1039332"/>
                  <a:pt x="12105" y="956930"/>
                </a:cubicBezTo>
                <a:cubicBezTo>
                  <a:pt x="-7388" y="874528"/>
                  <a:pt x="-300" y="846174"/>
                  <a:pt x="12105" y="786809"/>
                </a:cubicBezTo>
                <a:cubicBezTo>
                  <a:pt x="24510" y="727444"/>
                  <a:pt x="47547" y="668078"/>
                  <a:pt x="86533" y="600739"/>
                </a:cubicBezTo>
                <a:cubicBezTo>
                  <a:pt x="125519" y="533400"/>
                  <a:pt x="177796" y="442137"/>
                  <a:pt x="246021" y="382772"/>
                </a:cubicBezTo>
                <a:cubicBezTo>
                  <a:pt x="314246" y="323407"/>
                  <a:pt x="400193" y="287079"/>
                  <a:pt x="495886" y="244549"/>
                </a:cubicBezTo>
                <a:cubicBezTo>
                  <a:pt x="591579" y="202019"/>
                  <a:pt x="723600" y="158602"/>
                  <a:pt x="820179" y="127590"/>
                </a:cubicBezTo>
                <a:cubicBezTo>
                  <a:pt x="916758" y="96578"/>
                  <a:pt x="1007135" y="72656"/>
                  <a:pt x="1075361" y="58479"/>
                </a:cubicBezTo>
                <a:cubicBezTo>
                  <a:pt x="1143587" y="44302"/>
                  <a:pt x="1170168" y="49618"/>
                  <a:pt x="1229533" y="42530"/>
                </a:cubicBezTo>
                <a:cubicBezTo>
                  <a:pt x="1288898" y="35442"/>
                  <a:pt x="1369529" y="23037"/>
                  <a:pt x="1431552" y="15949"/>
                </a:cubicBezTo>
                <a:cubicBezTo>
                  <a:pt x="1493575" y="8861"/>
                  <a:pt x="1547623" y="4430"/>
                  <a:pt x="1601672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3" name="Frihåndsform 12"/>
          <p:cNvSpPr/>
          <p:nvPr/>
        </p:nvSpPr>
        <p:spPr>
          <a:xfrm>
            <a:off x="5472774" y="4154557"/>
            <a:ext cx="2958765" cy="159026"/>
          </a:xfrm>
          <a:custGeom>
            <a:avLst/>
            <a:gdLst>
              <a:gd name="connsiteX0" fmla="*/ 29529 w 2958765"/>
              <a:gd name="connsiteY0" fmla="*/ 31805 h 159026"/>
              <a:gd name="connsiteX1" fmla="*/ 9650 w 2958765"/>
              <a:gd name="connsiteY1" fmla="*/ 79513 h 159026"/>
              <a:gd name="connsiteX2" fmla="*/ 164701 w 2958765"/>
              <a:gd name="connsiteY2" fmla="*/ 111318 h 159026"/>
              <a:gd name="connsiteX3" fmla="*/ 486729 w 2958765"/>
              <a:gd name="connsiteY3" fmla="*/ 135172 h 159026"/>
              <a:gd name="connsiteX4" fmla="*/ 1130784 w 2958765"/>
              <a:gd name="connsiteY4" fmla="*/ 159026 h 159026"/>
              <a:gd name="connsiteX5" fmla="*/ 1651595 w 2958765"/>
              <a:gd name="connsiteY5" fmla="*/ 155050 h 159026"/>
              <a:gd name="connsiteX6" fmla="*/ 2156503 w 2958765"/>
              <a:gd name="connsiteY6" fmla="*/ 131196 h 159026"/>
              <a:gd name="connsiteX7" fmla="*/ 2466603 w 2958765"/>
              <a:gd name="connsiteY7" fmla="*/ 107342 h 159026"/>
              <a:gd name="connsiteX8" fmla="*/ 2788631 w 2958765"/>
              <a:gd name="connsiteY8" fmla="*/ 67586 h 159026"/>
              <a:gd name="connsiteX9" fmla="*/ 2939706 w 2958765"/>
              <a:gd name="connsiteY9" fmla="*/ 23853 h 159026"/>
              <a:gd name="connsiteX10" fmla="*/ 2951633 w 2958765"/>
              <a:gd name="connsiteY10" fmla="*/ 0 h 159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58765" h="159026">
                <a:moveTo>
                  <a:pt x="29529" y="31805"/>
                </a:moveTo>
                <a:cubicBezTo>
                  <a:pt x="8325" y="49033"/>
                  <a:pt x="-12879" y="66261"/>
                  <a:pt x="9650" y="79513"/>
                </a:cubicBezTo>
                <a:cubicBezTo>
                  <a:pt x="32179" y="92765"/>
                  <a:pt x="85188" y="102042"/>
                  <a:pt x="164701" y="111318"/>
                </a:cubicBezTo>
                <a:cubicBezTo>
                  <a:pt x="244214" y="120595"/>
                  <a:pt x="325715" y="127221"/>
                  <a:pt x="486729" y="135172"/>
                </a:cubicBezTo>
                <a:cubicBezTo>
                  <a:pt x="647743" y="143123"/>
                  <a:pt x="1130784" y="159026"/>
                  <a:pt x="1130784" y="159026"/>
                </a:cubicBezTo>
                <a:lnTo>
                  <a:pt x="1651595" y="155050"/>
                </a:lnTo>
                <a:cubicBezTo>
                  <a:pt x="1822548" y="150412"/>
                  <a:pt x="2020668" y="139147"/>
                  <a:pt x="2156503" y="131196"/>
                </a:cubicBezTo>
                <a:cubicBezTo>
                  <a:pt x="2292338" y="123245"/>
                  <a:pt x="2361248" y="117944"/>
                  <a:pt x="2466603" y="107342"/>
                </a:cubicBezTo>
                <a:cubicBezTo>
                  <a:pt x="2571958" y="96740"/>
                  <a:pt x="2709780" y="81501"/>
                  <a:pt x="2788631" y="67586"/>
                </a:cubicBezTo>
                <a:cubicBezTo>
                  <a:pt x="2867482" y="53671"/>
                  <a:pt x="2912539" y="35117"/>
                  <a:pt x="2939706" y="23853"/>
                </a:cubicBezTo>
                <a:cubicBezTo>
                  <a:pt x="2966873" y="12589"/>
                  <a:pt x="2959253" y="6294"/>
                  <a:pt x="2951633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4" name="Frihåndsform 13"/>
          <p:cNvSpPr/>
          <p:nvPr/>
        </p:nvSpPr>
        <p:spPr>
          <a:xfrm>
            <a:off x="4837814" y="4141381"/>
            <a:ext cx="877186" cy="0"/>
          </a:xfrm>
          <a:custGeom>
            <a:avLst/>
            <a:gdLst>
              <a:gd name="connsiteX0" fmla="*/ 0 w 877186"/>
              <a:gd name="connsiteY0" fmla="*/ 0 h 0"/>
              <a:gd name="connsiteX1" fmla="*/ 377456 w 877186"/>
              <a:gd name="connsiteY1" fmla="*/ 0 h 0"/>
              <a:gd name="connsiteX2" fmla="*/ 717698 w 877186"/>
              <a:gd name="connsiteY2" fmla="*/ 0 h 0"/>
              <a:gd name="connsiteX3" fmla="*/ 877186 w 877186"/>
              <a:gd name="connsiteY3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7186">
                <a:moveTo>
                  <a:pt x="0" y="0"/>
                </a:moveTo>
                <a:lnTo>
                  <a:pt x="377456" y="0"/>
                </a:lnTo>
                <a:lnTo>
                  <a:pt x="717698" y="0"/>
                </a:lnTo>
                <a:lnTo>
                  <a:pt x="877186" y="0"/>
                </a:lnTo>
              </a:path>
            </a:pathLst>
          </a:cu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5" name="Frihåndsform 14"/>
          <p:cNvSpPr/>
          <p:nvPr/>
        </p:nvSpPr>
        <p:spPr>
          <a:xfrm>
            <a:off x="10292316" y="4205177"/>
            <a:ext cx="1653363" cy="80408"/>
          </a:xfrm>
          <a:custGeom>
            <a:avLst/>
            <a:gdLst>
              <a:gd name="connsiteX0" fmla="*/ 1653363 w 1653363"/>
              <a:gd name="connsiteY0" fmla="*/ 0 h 80408"/>
              <a:gd name="connsiteX1" fmla="*/ 1254642 w 1653363"/>
              <a:gd name="connsiteY1" fmla="*/ 42530 h 80408"/>
              <a:gd name="connsiteX2" fmla="*/ 765544 w 1653363"/>
              <a:gd name="connsiteY2" fmla="*/ 74428 h 80408"/>
              <a:gd name="connsiteX3" fmla="*/ 287079 w 1653363"/>
              <a:gd name="connsiteY3" fmla="*/ 79744 h 80408"/>
              <a:gd name="connsiteX4" fmla="*/ 196703 w 1653363"/>
              <a:gd name="connsiteY4" fmla="*/ 79744 h 80408"/>
              <a:gd name="connsiteX5" fmla="*/ 148856 w 1653363"/>
              <a:gd name="connsiteY5" fmla="*/ 74428 h 80408"/>
              <a:gd name="connsiteX6" fmla="*/ 85061 w 1653363"/>
              <a:gd name="connsiteY6" fmla="*/ 31897 h 80408"/>
              <a:gd name="connsiteX7" fmla="*/ 0 w 1653363"/>
              <a:gd name="connsiteY7" fmla="*/ 0 h 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53363" h="80408">
                <a:moveTo>
                  <a:pt x="1653363" y="0"/>
                </a:moveTo>
                <a:cubicBezTo>
                  <a:pt x="1527987" y="15062"/>
                  <a:pt x="1402612" y="30125"/>
                  <a:pt x="1254642" y="42530"/>
                </a:cubicBezTo>
                <a:cubicBezTo>
                  <a:pt x="1106672" y="54935"/>
                  <a:pt x="926804" y="68226"/>
                  <a:pt x="765544" y="74428"/>
                </a:cubicBezTo>
                <a:cubicBezTo>
                  <a:pt x="604283" y="80630"/>
                  <a:pt x="287079" y="79744"/>
                  <a:pt x="287079" y="79744"/>
                </a:cubicBezTo>
                <a:cubicBezTo>
                  <a:pt x="192272" y="80630"/>
                  <a:pt x="219740" y="80630"/>
                  <a:pt x="196703" y="79744"/>
                </a:cubicBezTo>
                <a:cubicBezTo>
                  <a:pt x="173666" y="78858"/>
                  <a:pt x="167463" y="82402"/>
                  <a:pt x="148856" y="74428"/>
                </a:cubicBezTo>
                <a:cubicBezTo>
                  <a:pt x="130249" y="66454"/>
                  <a:pt x="109870" y="44302"/>
                  <a:pt x="85061" y="31897"/>
                </a:cubicBezTo>
                <a:cubicBezTo>
                  <a:pt x="60252" y="19492"/>
                  <a:pt x="30126" y="9746"/>
                  <a:pt x="0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6" name="Frihåndsform 15"/>
          <p:cNvSpPr/>
          <p:nvPr/>
        </p:nvSpPr>
        <p:spPr>
          <a:xfrm>
            <a:off x="7719237" y="4098851"/>
            <a:ext cx="1828800" cy="10633"/>
          </a:xfrm>
          <a:custGeom>
            <a:avLst/>
            <a:gdLst>
              <a:gd name="connsiteX0" fmla="*/ 1828800 w 1828800"/>
              <a:gd name="connsiteY0" fmla="*/ 10633 h 10633"/>
              <a:gd name="connsiteX1" fmla="*/ 1196163 w 1828800"/>
              <a:gd name="connsiteY1" fmla="*/ 10633 h 10633"/>
              <a:gd name="connsiteX2" fmla="*/ 749596 w 1828800"/>
              <a:gd name="connsiteY2" fmla="*/ 10633 h 10633"/>
              <a:gd name="connsiteX3" fmla="*/ 318977 w 1828800"/>
              <a:gd name="connsiteY3" fmla="*/ 5316 h 10633"/>
              <a:gd name="connsiteX4" fmla="*/ 0 w 1828800"/>
              <a:gd name="connsiteY4" fmla="*/ 0 h 1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0633">
                <a:moveTo>
                  <a:pt x="1828800" y="10633"/>
                </a:moveTo>
                <a:lnTo>
                  <a:pt x="1196163" y="10633"/>
                </a:lnTo>
                <a:lnTo>
                  <a:pt x="749596" y="10633"/>
                </a:lnTo>
                <a:lnTo>
                  <a:pt x="318977" y="5316"/>
                </a:lnTo>
                <a:lnTo>
                  <a:pt x="0" y="0"/>
                </a:lnTo>
              </a:path>
            </a:pathLst>
          </a:cu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7" name="TekstSylinder 16"/>
          <p:cNvSpPr txBox="1"/>
          <p:nvPr/>
        </p:nvSpPr>
        <p:spPr>
          <a:xfrm>
            <a:off x="9566422" y="1793348"/>
            <a:ext cx="2263256" cy="400110"/>
          </a:xfrm>
          <a:prstGeom prst="rect">
            <a:avLst/>
          </a:prstGeom>
          <a:solidFill>
            <a:schemeClr val="bg1"/>
          </a:solidFill>
          <a:ln>
            <a:solidFill>
              <a:srgbClr val="089CE6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89CE6"/>
                </a:solidFill>
              </a:rPr>
              <a:t>Vegdekkekant</a:t>
            </a:r>
          </a:p>
        </p:txBody>
      </p:sp>
      <p:cxnSp>
        <p:nvCxnSpPr>
          <p:cNvPr id="18" name="Rett linje 17"/>
          <p:cNvCxnSpPr/>
          <p:nvPr/>
        </p:nvCxnSpPr>
        <p:spPr>
          <a:xfrm flipH="1">
            <a:off x="9646020" y="1919977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>
            <a:off x="9646020" y="2072422"/>
            <a:ext cx="391510" cy="0"/>
          </a:xfrm>
          <a:prstGeom prst="line">
            <a:avLst/>
          </a:prstGeom>
          <a:ln w="22225">
            <a:solidFill>
              <a:srgbClr val="089CE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kstSylinder 20"/>
          <p:cNvSpPr txBox="1"/>
          <p:nvPr/>
        </p:nvSpPr>
        <p:spPr>
          <a:xfrm>
            <a:off x="1337157" y="3397225"/>
            <a:ext cx="30781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Eksempel på registrering av OverkjørbartArealAvgrensning.</a:t>
            </a:r>
          </a:p>
          <a:p>
            <a:r>
              <a:rPr lang="nb-NO" dirty="0"/>
              <a:t>NB! Bildet er ikke dekkende for alle objekttyper og viser KUN Vegdekkekant og OverkjørbartArealAvgrensning.</a:t>
            </a:r>
          </a:p>
        </p:txBody>
      </p:sp>
    </p:spTree>
    <p:extLst>
      <p:ext uri="{BB962C8B-B14F-4D97-AF65-F5344CB8AC3E}">
        <p14:creationId xmlns:p14="http://schemas.microsoft.com/office/powerpoint/2010/main" val="19643268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606" y="1788530"/>
            <a:ext cx="6763694" cy="4848902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OverkjørbartArealAvgrensning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10553700" y="6421988"/>
            <a:ext cx="1371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Viken fylkeskommune</a:t>
            </a:r>
          </a:p>
        </p:txBody>
      </p:sp>
      <p:sp>
        <p:nvSpPr>
          <p:cNvPr id="11" name="Frihåndsform 10"/>
          <p:cNvSpPr/>
          <p:nvPr/>
        </p:nvSpPr>
        <p:spPr>
          <a:xfrm>
            <a:off x="6257602" y="2941983"/>
            <a:ext cx="4166558" cy="2680090"/>
          </a:xfrm>
          <a:custGeom>
            <a:avLst/>
            <a:gdLst>
              <a:gd name="connsiteX0" fmla="*/ 2099219 w 4540269"/>
              <a:gd name="connsiteY0" fmla="*/ 23854 h 2703944"/>
              <a:gd name="connsiteX1" fmla="*/ 1375650 w 4540269"/>
              <a:gd name="connsiteY1" fmla="*/ 612250 h 2703944"/>
              <a:gd name="connsiteX2" fmla="*/ 604374 w 4540269"/>
              <a:gd name="connsiteY2" fmla="*/ 1224501 h 2703944"/>
              <a:gd name="connsiteX3" fmla="*/ 246565 w 4540269"/>
              <a:gd name="connsiteY3" fmla="*/ 1542553 h 2703944"/>
              <a:gd name="connsiteX4" fmla="*/ 55734 w 4540269"/>
              <a:gd name="connsiteY4" fmla="*/ 1868556 h 2703944"/>
              <a:gd name="connsiteX5" fmla="*/ 75 w 4540269"/>
              <a:gd name="connsiteY5" fmla="*/ 2194560 h 2703944"/>
              <a:gd name="connsiteX6" fmla="*/ 63685 w 4540269"/>
              <a:gd name="connsiteY6" fmla="*/ 2377440 h 2703944"/>
              <a:gd name="connsiteX7" fmla="*/ 389688 w 4540269"/>
              <a:gd name="connsiteY7" fmla="*/ 2552368 h 2703944"/>
              <a:gd name="connsiteX8" fmla="*/ 890621 w 4540269"/>
              <a:gd name="connsiteY8" fmla="*/ 2687541 h 2703944"/>
              <a:gd name="connsiteX9" fmla="*/ 1693702 w 4540269"/>
              <a:gd name="connsiteY9" fmla="*/ 2687541 h 2703944"/>
              <a:gd name="connsiteX10" fmla="*/ 2369563 w 4540269"/>
              <a:gd name="connsiteY10" fmla="*/ 2560320 h 2703944"/>
              <a:gd name="connsiteX11" fmla="*/ 2965911 w 4540269"/>
              <a:gd name="connsiteY11" fmla="*/ 2146852 h 2703944"/>
              <a:gd name="connsiteX12" fmla="*/ 3649723 w 4540269"/>
              <a:gd name="connsiteY12" fmla="*/ 1311965 h 2703944"/>
              <a:gd name="connsiteX13" fmla="*/ 3928019 w 4540269"/>
              <a:gd name="connsiteY13" fmla="*/ 723568 h 2703944"/>
              <a:gd name="connsiteX14" fmla="*/ 4166558 w 4540269"/>
              <a:gd name="connsiteY14" fmla="*/ 111318 h 2703944"/>
              <a:gd name="connsiteX15" fmla="*/ 4150655 w 4540269"/>
              <a:gd name="connsiteY15" fmla="*/ 87464 h 2703944"/>
              <a:gd name="connsiteX16" fmla="*/ 4540269 w 4540269"/>
              <a:gd name="connsiteY16" fmla="*/ 0 h 2703944"/>
              <a:gd name="connsiteX0" fmla="*/ 2099219 w 4174092"/>
              <a:gd name="connsiteY0" fmla="*/ 0 h 2680090"/>
              <a:gd name="connsiteX1" fmla="*/ 1375650 w 4174092"/>
              <a:gd name="connsiteY1" fmla="*/ 588396 h 2680090"/>
              <a:gd name="connsiteX2" fmla="*/ 604374 w 4174092"/>
              <a:gd name="connsiteY2" fmla="*/ 1200647 h 2680090"/>
              <a:gd name="connsiteX3" fmla="*/ 246565 w 4174092"/>
              <a:gd name="connsiteY3" fmla="*/ 1518699 h 2680090"/>
              <a:gd name="connsiteX4" fmla="*/ 55734 w 4174092"/>
              <a:gd name="connsiteY4" fmla="*/ 1844702 h 2680090"/>
              <a:gd name="connsiteX5" fmla="*/ 75 w 4174092"/>
              <a:gd name="connsiteY5" fmla="*/ 2170706 h 2680090"/>
              <a:gd name="connsiteX6" fmla="*/ 63685 w 4174092"/>
              <a:gd name="connsiteY6" fmla="*/ 2353586 h 2680090"/>
              <a:gd name="connsiteX7" fmla="*/ 389688 w 4174092"/>
              <a:gd name="connsiteY7" fmla="*/ 2528514 h 2680090"/>
              <a:gd name="connsiteX8" fmla="*/ 890621 w 4174092"/>
              <a:gd name="connsiteY8" fmla="*/ 2663687 h 2680090"/>
              <a:gd name="connsiteX9" fmla="*/ 1693702 w 4174092"/>
              <a:gd name="connsiteY9" fmla="*/ 2663687 h 2680090"/>
              <a:gd name="connsiteX10" fmla="*/ 2369563 w 4174092"/>
              <a:gd name="connsiteY10" fmla="*/ 2536466 h 2680090"/>
              <a:gd name="connsiteX11" fmla="*/ 2965911 w 4174092"/>
              <a:gd name="connsiteY11" fmla="*/ 2122998 h 2680090"/>
              <a:gd name="connsiteX12" fmla="*/ 3649723 w 4174092"/>
              <a:gd name="connsiteY12" fmla="*/ 1288111 h 2680090"/>
              <a:gd name="connsiteX13" fmla="*/ 3928019 w 4174092"/>
              <a:gd name="connsiteY13" fmla="*/ 699714 h 2680090"/>
              <a:gd name="connsiteX14" fmla="*/ 4166558 w 4174092"/>
              <a:gd name="connsiteY14" fmla="*/ 87464 h 2680090"/>
              <a:gd name="connsiteX15" fmla="*/ 4150655 w 4174092"/>
              <a:gd name="connsiteY15" fmla="*/ 63610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71561 h 268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66558" h="2680090">
                <a:moveTo>
                  <a:pt x="2099219" y="0"/>
                </a:moveTo>
                <a:lnTo>
                  <a:pt x="1375650" y="588396"/>
                </a:lnTo>
                <a:lnTo>
                  <a:pt x="604374" y="1200647"/>
                </a:lnTo>
                <a:cubicBezTo>
                  <a:pt x="416193" y="1355697"/>
                  <a:pt x="338005" y="1411357"/>
                  <a:pt x="246565" y="1518699"/>
                </a:cubicBezTo>
                <a:cubicBezTo>
                  <a:pt x="155125" y="1626041"/>
                  <a:pt x="96816" y="1736034"/>
                  <a:pt x="55734" y="1844702"/>
                </a:cubicBezTo>
                <a:cubicBezTo>
                  <a:pt x="14652" y="1953370"/>
                  <a:pt x="-1250" y="2085892"/>
                  <a:pt x="75" y="2170706"/>
                </a:cubicBezTo>
                <a:cubicBezTo>
                  <a:pt x="1400" y="2255520"/>
                  <a:pt x="-1251" y="2293951"/>
                  <a:pt x="63685" y="2353586"/>
                </a:cubicBezTo>
                <a:cubicBezTo>
                  <a:pt x="128620" y="2413221"/>
                  <a:pt x="251865" y="2476830"/>
                  <a:pt x="389688" y="2528514"/>
                </a:cubicBezTo>
                <a:cubicBezTo>
                  <a:pt x="527511" y="2580198"/>
                  <a:pt x="673285" y="2641158"/>
                  <a:pt x="890621" y="2663687"/>
                </a:cubicBezTo>
                <a:cubicBezTo>
                  <a:pt x="1107957" y="2686216"/>
                  <a:pt x="1447212" y="2684890"/>
                  <a:pt x="1693702" y="2663687"/>
                </a:cubicBezTo>
                <a:cubicBezTo>
                  <a:pt x="1940192" y="2642484"/>
                  <a:pt x="2157528" y="2626581"/>
                  <a:pt x="2369563" y="2536466"/>
                </a:cubicBezTo>
                <a:cubicBezTo>
                  <a:pt x="2581598" y="2446351"/>
                  <a:pt x="2752551" y="2331057"/>
                  <a:pt x="2965911" y="2122998"/>
                </a:cubicBezTo>
                <a:cubicBezTo>
                  <a:pt x="3179271" y="1914939"/>
                  <a:pt x="3489372" y="1525325"/>
                  <a:pt x="3649723" y="1288111"/>
                </a:cubicBezTo>
                <a:cubicBezTo>
                  <a:pt x="3810074" y="1050897"/>
                  <a:pt x="3841880" y="902472"/>
                  <a:pt x="3928019" y="699714"/>
                </a:cubicBezTo>
                <a:cubicBezTo>
                  <a:pt x="4014158" y="496956"/>
                  <a:pt x="4166558" y="71561"/>
                  <a:pt x="4166558" y="7156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Frihåndsform 7"/>
          <p:cNvSpPr/>
          <p:nvPr/>
        </p:nvSpPr>
        <p:spPr>
          <a:xfrm>
            <a:off x="6257602" y="2941983"/>
            <a:ext cx="4166558" cy="2680090"/>
          </a:xfrm>
          <a:custGeom>
            <a:avLst/>
            <a:gdLst>
              <a:gd name="connsiteX0" fmla="*/ 2099219 w 4540269"/>
              <a:gd name="connsiteY0" fmla="*/ 23854 h 2703944"/>
              <a:gd name="connsiteX1" fmla="*/ 1375650 w 4540269"/>
              <a:gd name="connsiteY1" fmla="*/ 612250 h 2703944"/>
              <a:gd name="connsiteX2" fmla="*/ 604374 w 4540269"/>
              <a:gd name="connsiteY2" fmla="*/ 1224501 h 2703944"/>
              <a:gd name="connsiteX3" fmla="*/ 246565 w 4540269"/>
              <a:gd name="connsiteY3" fmla="*/ 1542553 h 2703944"/>
              <a:gd name="connsiteX4" fmla="*/ 55734 w 4540269"/>
              <a:gd name="connsiteY4" fmla="*/ 1868556 h 2703944"/>
              <a:gd name="connsiteX5" fmla="*/ 75 w 4540269"/>
              <a:gd name="connsiteY5" fmla="*/ 2194560 h 2703944"/>
              <a:gd name="connsiteX6" fmla="*/ 63685 w 4540269"/>
              <a:gd name="connsiteY6" fmla="*/ 2377440 h 2703944"/>
              <a:gd name="connsiteX7" fmla="*/ 389688 w 4540269"/>
              <a:gd name="connsiteY7" fmla="*/ 2552368 h 2703944"/>
              <a:gd name="connsiteX8" fmla="*/ 890621 w 4540269"/>
              <a:gd name="connsiteY8" fmla="*/ 2687541 h 2703944"/>
              <a:gd name="connsiteX9" fmla="*/ 1693702 w 4540269"/>
              <a:gd name="connsiteY9" fmla="*/ 2687541 h 2703944"/>
              <a:gd name="connsiteX10" fmla="*/ 2369563 w 4540269"/>
              <a:gd name="connsiteY10" fmla="*/ 2560320 h 2703944"/>
              <a:gd name="connsiteX11" fmla="*/ 2965911 w 4540269"/>
              <a:gd name="connsiteY11" fmla="*/ 2146852 h 2703944"/>
              <a:gd name="connsiteX12" fmla="*/ 3649723 w 4540269"/>
              <a:gd name="connsiteY12" fmla="*/ 1311965 h 2703944"/>
              <a:gd name="connsiteX13" fmla="*/ 3928019 w 4540269"/>
              <a:gd name="connsiteY13" fmla="*/ 723568 h 2703944"/>
              <a:gd name="connsiteX14" fmla="*/ 4166558 w 4540269"/>
              <a:gd name="connsiteY14" fmla="*/ 111318 h 2703944"/>
              <a:gd name="connsiteX15" fmla="*/ 4150655 w 4540269"/>
              <a:gd name="connsiteY15" fmla="*/ 87464 h 2703944"/>
              <a:gd name="connsiteX16" fmla="*/ 4540269 w 4540269"/>
              <a:gd name="connsiteY16" fmla="*/ 0 h 2703944"/>
              <a:gd name="connsiteX0" fmla="*/ 2099219 w 4174092"/>
              <a:gd name="connsiteY0" fmla="*/ 0 h 2680090"/>
              <a:gd name="connsiteX1" fmla="*/ 1375650 w 4174092"/>
              <a:gd name="connsiteY1" fmla="*/ 588396 h 2680090"/>
              <a:gd name="connsiteX2" fmla="*/ 604374 w 4174092"/>
              <a:gd name="connsiteY2" fmla="*/ 1200647 h 2680090"/>
              <a:gd name="connsiteX3" fmla="*/ 246565 w 4174092"/>
              <a:gd name="connsiteY3" fmla="*/ 1518699 h 2680090"/>
              <a:gd name="connsiteX4" fmla="*/ 55734 w 4174092"/>
              <a:gd name="connsiteY4" fmla="*/ 1844702 h 2680090"/>
              <a:gd name="connsiteX5" fmla="*/ 75 w 4174092"/>
              <a:gd name="connsiteY5" fmla="*/ 2170706 h 2680090"/>
              <a:gd name="connsiteX6" fmla="*/ 63685 w 4174092"/>
              <a:gd name="connsiteY6" fmla="*/ 2353586 h 2680090"/>
              <a:gd name="connsiteX7" fmla="*/ 389688 w 4174092"/>
              <a:gd name="connsiteY7" fmla="*/ 2528514 h 2680090"/>
              <a:gd name="connsiteX8" fmla="*/ 890621 w 4174092"/>
              <a:gd name="connsiteY8" fmla="*/ 2663687 h 2680090"/>
              <a:gd name="connsiteX9" fmla="*/ 1693702 w 4174092"/>
              <a:gd name="connsiteY9" fmla="*/ 2663687 h 2680090"/>
              <a:gd name="connsiteX10" fmla="*/ 2369563 w 4174092"/>
              <a:gd name="connsiteY10" fmla="*/ 2536466 h 2680090"/>
              <a:gd name="connsiteX11" fmla="*/ 2965911 w 4174092"/>
              <a:gd name="connsiteY11" fmla="*/ 2122998 h 2680090"/>
              <a:gd name="connsiteX12" fmla="*/ 3649723 w 4174092"/>
              <a:gd name="connsiteY12" fmla="*/ 1288111 h 2680090"/>
              <a:gd name="connsiteX13" fmla="*/ 3928019 w 4174092"/>
              <a:gd name="connsiteY13" fmla="*/ 699714 h 2680090"/>
              <a:gd name="connsiteX14" fmla="*/ 4166558 w 4174092"/>
              <a:gd name="connsiteY14" fmla="*/ 87464 h 2680090"/>
              <a:gd name="connsiteX15" fmla="*/ 4150655 w 4174092"/>
              <a:gd name="connsiteY15" fmla="*/ 63610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71561 h 268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66558" h="2680090">
                <a:moveTo>
                  <a:pt x="2099219" y="0"/>
                </a:moveTo>
                <a:lnTo>
                  <a:pt x="1375650" y="588396"/>
                </a:lnTo>
                <a:lnTo>
                  <a:pt x="604374" y="1200647"/>
                </a:lnTo>
                <a:cubicBezTo>
                  <a:pt x="416193" y="1355697"/>
                  <a:pt x="338005" y="1411357"/>
                  <a:pt x="246565" y="1518699"/>
                </a:cubicBezTo>
                <a:cubicBezTo>
                  <a:pt x="155125" y="1626041"/>
                  <a:pt x="96816" y="1736034"/>
                  <a:pt x="55734" y="1844702"/>
                </a:cubicBezTo>
                <a:cubicBezTo>
                  <a:pt x="14652" y="1953370"/>
                  <a:pt x="-1250" y="2085892"/>
                  <a:pt x="75" y="2170706"/>
                </a:cubicBezTo>
                <a:cubicBezTo>
                  <a:pt x="1400" y="2255520"/>
                  <a:pt x="-1251" y="2293951"/>
                  <a:pt x="63685" y="2353586"/>
                </a:cubicBezTo>
                <a:cubicBezTo>
                  <a:pt x="128620" y="2413221"/>
                  <a:pt x="251865" y="2476830"/>
                  <a:pt x="389688" y="2528514"/>
                </a:cubicBezTo>
                <a:cubicBezTo>
                  <a:pt x="527511" y="2580198"/>
                  <a:pt x="673285" y="2641158"/>
                  <a:pt x="890621" y="2663687"/>
                </a:cubicBezTo>
                <a:cubicBezTo>
                  <a:pt x="1107957" y="2686216"/>
                  <a:pt x="1447212" y="2684890"/>
                  <a:pt x="1693702" y="2663687"/>
                </a:cubicBezTo>
                <a:cubicBezTo>
                  <a:pt x="1940192" y="2642484"/>
                  <a:pt x="2157528" y="2626581"/>
                  <a:pt x="2369563" y="2536466"/>
                </a:cubicBezTo>
                <a:cubicBezTo>
                  <a:pt x="2581598" y="2446351"/>
                  <a:pt x="2752551" y="2331057"/>
                  <a:pt x="2965911" y="2122998"/>
                </a:cubicBezTo>
                <a:cubicBezTo>
                  <a:pt x="3179271" y="1914939"/>
                  <a:pt x="3489372" y="1525325"/>
                  <a:pt x="3649723" y="1288111"/>
                </a:cubicBezTo>
                <a:cubicBezTo>
                  <a:pt x="3810074" y="1050897"/>
                  <a:pt x="3841880" y="902472"/>
                  <a:pt x="3928019" y="699714"/>
                </a:cubicBezTo>
                <a:cubicBezTo>
                  <a:pt x="4014158" y="496956"/>
                  <a:pt x="4166558" y="71561"/>
                  <a:pt x="4166558" y="71561"/>
                </a:cubicBezTo>
              </a:path>
            </a:pathLst>
          </a:custGeom>
          <a:noFill/>
          <a:ln w="19050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3" name="Rett linje 12"/>
          <p:cNvCxnSpPr>
            <a:endCxn id="8" idx="14"/>
          </p:cNvCxnSpPr>
          <p:nvPr/>
        </p:nvCxnSpPr>
        <p:spPr>
          <a:xfrm>
            <a:off x="8356821" y="2941983"/>
            <a:ext cx="2067339" cy="715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>
            <a:stCxn id="8" idx="0"/>
            <a:endCxn id="8" idx="14"/>
          </p:cNvCxnSpPr>
          <p:nvPr/>
        </p:nvCxnSpPr>
        <p:spPr>
          <a:xfrm>
            <a:off x="8356821" y="2941983"/>
            <a:ext cx="2067339" cy="71561"/>
          </a:xfrm>
          <a:prstGeom prst="line">
            <a:avLst/>
          </a:prstGeom>
          <a:ln w="19050">
            <a:solidFill>
              <a:srgbClr val="089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Sylinder 15"/>
          <p:cNvSpPr txBox="1"/>
          <p:nvPr/>
        </p:nvSpPr>
        <p:spPr>
          <a:xfrm>
            <a:off x="9547372" y="1926624"/>
            <a:ext cx="2263256" cy="400110"/>
          </a:xfrm>
          <a:prstGeom prst="rect">
            <a:avLst/>
          </a:prstGeom>
          <a:solidFill>
            <a:schemeClr val="bg1"/>
          </a:solidFill>
          <a:ln>
            <a:solidFill>
              <a:srgbClr val="089CE6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89CE6"/>
                </a:solidFill>
              </a:rPr>
              <a:t>Vegdekkekant</a:t>
            </a:r>
          </a:p>
        </p:txBody>
      </p:sp>
      <p:cxnSp>
        <p:nvCxnSpPr>
          <p:cNvPr id="17" name="Rett linje 16"/>
          <p:cNvCxnSpPr/>
          <p:nvPr/>
        </p:nvCxnSpPr>
        <p:spPr>
          <a:xfrm flipH="1">
            <a:off x="9626970" y="2053253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>
            <a:off x="9626970" y="2205698"/>
            <a:ext cx="391510" cy="0"/>
          </a:xfrm>
          <a:prstGeom prst="line">
            <a:avLst/>
          </a:prstGeom>
          <a:ln w="22225">
            <a:solidFill>
              <a:srgbClr val="089CE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kstSylinder 18"/>
          <p:cNvSpPr txBox="1"/>
          <p:nvPr/>
        </p:nvSpPr>
        <p:spPr>
          <a:xfrm>
            <a:off x="1678280" y="2941983"/>
            <a:ext cx="30781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Eksempel på registrering av OverkjørbartArealAvgrensning.</a:t>
            </a:r>
          </a:p>
          <a:p>
            <a:r>
              <a:rPr lang="nb-NO" dirty="0"/>
              <a:t>Bildet viser at det skal registreres dobbelt ved overkjørbar trafikkøy, altså både Vegdekkekant (med flate Trafikkøy) og OverkjørbartArealAvgrensning.</a:t>
            </a:r>
          </a:p>
        </p:txBody>
      </p:sp>
    </p:spTree>
    <p:extLst>
      <p:ext uri="{BB962C8B-B14F-4D97-AF65-F5344CB8AC3E}">
        <p14:creationId xmlns:p14="http://schemas.microsoft.com/office/powerpoint/2010/main" val="30434697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606" y="1788530"/>
            <a:ext cx="6763694" cy="4848902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>
                <a:solidFill>
                  <a:srgbClr val="FF0000"/>
                </a:solidFill>
              </a:rPr>
              <a:t>VEDLEGG – figur 54: </a:t>
            </a:r>
            <a:r>
              <a:rPr lang="nb-NO" dirty="0" err="1"/>
              <a:t>OverkjørbartArealAvgrensning</a:t>
            </a:r>
            <a:endParaRPr lang="nb-NO" dirty="0"/>
          </a:p>
        </p:txBody>
      </p:sp>
      <p:sp>
        <p:nvSpPr>
          <p:cNvPr id="7" name="TekstSylinder 6"/>
          <p:cNvSpPr txBox="1"/>
          <p:nvPr/>
        </p:nvSpPr>
        <p:spPr>
          <a:xfrm>
            <a:off x="10553700" y="6421988"/>
            <a:ext cx="1371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Viken fylkeskommune</a:t>
            </a:r>
          </a:p>
        </p:txBody>
      </p:sp>
      <p:sp>
        <p:nvSpPr>
          <p:cNvPr id="11" name="Frihåndsform 10"/>
          <p:cNvSpPr/>
          <p:nvPr/>
        </p:nvSpPr>
        <p:spPr>
          <a:xfrm>
            <a:off x="6257602" y="2941983"/>
            <a:ext cx="4166558" cy="2680090"/>
          </a:xfrm>
          <a:custGeom>
            <a:avLst/>
            <a:gdLst>
              <a:gd name="connsiteX0" fmla="*/ 2099219 w 4540269"/>
              <a:gd name="connsiteY0" fmla="*/ 23854 h 2703944"/>
              <a:gd name="connsiteX1" fmla="*/ 1375650 w 4540269"/>
              <a:gd name="connsiteY1" fmla="*/ 612250 h 2703944"/>
              <a:gd name="connsiteX2" fmla="*/ 604374 w 4540269"/>
              <a:gd name="connsiteY2" fmla="*/ 1224501 h 2703944"/>
              <a:gd name="connsiteX3" fmla="*/ 246565 w 4540269"/>
              <a:gd name="connsiteY3" fmla="*/ 1542553 h 2703944"/>
              <a:gd name="connsiteX4" fmla="*/ 55734 w 4540269"/>
              <a:gd name="connsiteY4" fmla="*/ 1868556 h 2703944"/>
              <a:gd name="connsiteX5" fmla="*/ 75 w 4540269"/>
              <a:gd name="connsiteY5" fmla="*/ 2194560 h 2703944"/>
              <a:gd name="connsiteX6" fmla="*/ 63685 w 4540269"/>
              <a:gd name="connsiteY6" fmla="*/ 2377440 h 2703944"/>
              <a:gd name="connsiteX7" fmla="*/ 389688 w 4540269"/>
              <a:gd name="connsiteY7" fmla="*/ 2552368 h 2703944"/>
              <a:gd name="connsiteX8" fmla="*/ 890621 w 4540269"/>
              <a:gd name="connsiteY8" fmla="*/ 2687541 h 2703944"/>
              <a:gd name="connsiteX9" fmla="*/ 1693702 w 4540269"/>
              <a:gd name="connsiteY9" fmla="*/ 2687541 h 2703944"/>
              <a:gd name="connsiteX10" fmla="*/ 2369563 w 4540269"/>
              <a:gd name="connsiteY10" fmla="*/ 2560320 h 2703944"/>
              <a:gd name="connsiteX11" fmla="*/ 2965911 w 4540269"/>
              <a:gd name="connsiteY11" fmla="*/ 2146852 h 2703944"/>
              <a:gd name="connsiteX12" fmla="*/ 3649723 w 4540269"/>
              <a:gd name="connsiteY12" fmla="*/ 1311965 h 2703944"/>
              <a:gd name="connsiteX13" fmla="*/ 3928019 w 4540269"/>
              <a:gd name="connsiteY13" fmla="*/ 723568 h 2703944"/>
              <a:gd name="connsiteX14" fmla="*/ 4166558 w 4540269"/>
              <a:gd name="connsiteY14" fmla="*/ 111318 h 2703944"/>
              <a:gd name="connsiteX15" fmla="*/ 4150655 w 4540269"/>
              <a:gd name="connsiteY15" fmla="*/ 87464 h 2703944"/>
              <a:gd name="connsiteX16" fmla="*/ 4540269 w 4540269"/>
              <a:gd name="connsiteY16" fmla="*/ 0 h 2703944"/>
              <a:gd name="connsiteX0" fmla="*/ 2099219 w 4174092"/>
              <a:gd name="connsiteY0" fmla="*/ 0 h 2680090"/>
              <a:gd name="connsiteX1" fmla="*/ 1375650 w 4174092"/>
              <a:gd name="connsiteY1" fmla="*/ 588396 h 2680090"/>
              <a:gd name="connsiteX2" fmla="*/ 604374 w 4174092"/>
              <a:gd name="connsiteY2" fmla="*/ 1200647 h 2680090"/>
              <a:gd name="connsiteX3" fmla="*/ 246565 w 4174092"/>
              <a:gd name="connsiteY3" fmla="*/ 1518699 h 2680090"/>
              <a:gd name="connsiteX4" fmla="*/ 55734 w 4174092"/>
              <a:gd name="connsiteY4" fmla="*/ 1844702 h 2680090"/>
              <a:gd name="connsiteX5" fmla="*/ 75 w 4174092"/>
              <a:gd name="connsiteY5" fmla="*/ 2170706 h 2680090"/>
              <a:gd name="connsiteX6" fmla="*/ 63685 w 4174092"/>
              <a:gd name="connsiteY6" fmla="*/ 2353586 h 2680090"/>
              <a:gd name="connsiteX7" fmla="*/ 389688 w 4174092"/>
              <a:gd name="connsiteY7" fmla="*/ 2528514 h 2680090"/>
              <a:gd name="connsiteX8" fmla="*/ 890621 w 4174092"/>
              <a:gd name="connsiteY8" fmla="*/ 2663687 h 2680090"/>
              <a:gd name="connsiteX9" fmla="*/ 1693702 w 4174092"/>
              <a:gd name="connsiteY9" fmla="*/ 2663687 h 2680090"/>
              <a:gd name="connsiteX10" fmla="*/ 2369563 w 4174092"/>
              <a:gd name="connsiteY10" fmla="*/ 2536466 h 2680090"/>
              <a:gd name="connsiteX11" fmla="*/ 2965911 w 4174092"/>
              <a:gd name="connsiteY11" fmla="*/ 2122998 h 2680090"/>
              <a:gd name="connsiteX12" fmla="*/ 3649723 w 4174092"/>
              <a:gd name="connsiteY12" fmla="*/ 1288111 h 2680090"/>
              <a:gd name="connsiteX13" fmla="*/ 3928019 w 4174092"/>
              <a:gd name="connsiteY13" fmla="*/ 699714 h 2680090"/>
              <a:gd name="connsiteX14" fmla="*/ 4166558 w 4174092"/>
              <a:gd name="connsiteY14" fmla="*/ 87464 h 2680090"/>
              <a:gd name="connsiteX15" fmla="*/ 4150655 w 4174092"/>
              <a:gd name="connsiteY15" fmla="*/ 63610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71561 h 268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66558" h="2680090">
                <a:moveTo>
                  <a:pt x="2099219" y="0"/>
                </a:moveTo>
                <a:lnTo>
                  <a:pt x="1375650" y="588396"/>
                </a:lnTo>
                <a:lnTo>
                  <a:pt x="604374" y="1200647"/>
                </a:lnTo>
                <a:cubicBezTo>
                  <a:pt x="416193" y="1355697"/>
                  <a:pt x="338005" y="1411357"/>
                  <a:pt x="246565" y="1518699"/>
                </a:cubicBezTo>
                <a:cubicBezTo>
                  <a:pt x="155125" y="1626041"/>
                  <a:pt x="96816" y="1736034"/>
                  <a:pt x="55734" y="1844702"/>
                </a:cubicBezTo>
                <a:cubicBezTo>
                  <a:pt x="14652" y="1953370"/>
                  <a:pt x="-1250" y="2085892"/>
                  <a:pt x="75" y="2170706"/>
                </a:cubicBezTo>
                <a:cubicBezTo>
                  <a:pt x="1400" y="2255520"/>
                  <a:pt x="-1251" y="2293951"/>
                  <a:pt x="63685" y="2353586"/>
                </a:cubicBezTo>
                <a:cubicBezTo>
                  <a:pt x="128620" y="2413221"/>
                  <a:pt x="251865" y="2476830"/>
                  <a:pt x="389688" y="2528514"/>
                </a:cubicBezTo>
                <a:cubicBezTo>
                  <a:pt x="527511" y="2580198"/>
                  <a:pt x="673285" y="2641158"/>
                  <a:pt x="890621" y="2663687"/>
                </a:cubicBezTo>
                <a:cubicBezTo>
                  <a:pt x="1107957" y="2686216"/>
                  <a:pt x="1447212" y="2684890"/>
                  <a:pt x="1693702" y="2663687"/>
                </a:cubicBezTo>
                <a:cubicBezTo>
                  <a:pt x="1940192" y="2642484"/>
                  <a:pt x="2157528" y="2626581"/>
                  <a:pt x="2369563" y="2536466"/>
                </a:cubicBezTo>
                <a:cubicBezTo>
                  <a:pt x="2581598" y="2446351"/>
                  <a:pt x="2752551" y="2331057"/>
                  <a:pt x="2965911" y="2122998"/>
                </a:cubicBezTo>
                <a:cubicBezTo>
                  <a:pt x="3179271" y="1914939"/>
                  <a:pt x="3489372" y="1525325"/>
                  <a:pt x="3649723" y="1288111"/>
                </a:cubicBezTo>
                <a:cubicBezTo>
                  <a:pt x="3810074" y="1050897"/>
                  <a:pt x="3841880" y="902472"/>
                  <a:pt x="3928019" y="699714"/>
                </a:cubicBezTo>
                <a:cubicBezTo>
                  <a:pt x="4014158" y="496956"/>
                  <a:pt x="4166558" y="71561"/>
                  <a:pt x="4166558" y="7156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Frihåndsform 7"/>
          <p:cNvSpPr/>
          <p:nvPr/>
        </p:nvSpPr>
        <p:spPr>
          <a:xfrm>
            <a:off x="6257602" y="2941983"/>
            <a:ext cx="4166558" cy="2680090"/>
          </a:xfrm>
          <a:custGeom>
            <a:avLst/>
            <a:gdLst>
              <a:gd name="connsiteX0" fmla="*/ 2099219 w 4540269"/>
              <a:gd name="connsiteY0" fmla="*/ 23854 h 2703944"/>
              <a:gd name="connsiteX1" fmla="*/ 1375650 w 4540269"/>
              <a:gd name="connsiteY1" fmla="*/ 612250 h 2703944"/>
              <a:gd name="connsiteX2" fmla="*/ 604374 w 4540269"/>
              <a:gd name="connsiteY2" fmla="*/ 1224501 h 2703944"/>
              <a:gd name="connsiteX3" fmla="*/ 246565 w 4540269"/>
              <a:gd name="connsiteY3" fmla="*/ 1542553 h 2703944"/>
              <a:gd name="connsiteX4" fmla="*/ 55734 w 4540269"/>
              <a:gd name="connsiteY4" fmla="*/ 1868556 h 2703944"/>
              <a:gd name="connsiteX5" fmla="*/ 75 w 4540269"/>
              <a:gd name="connsiteY5" fmla="*/ 2194560 h 2703944"/>
              <a:gd name="connsiteX6" fmla="*/ 63685 w 4540269"/>
              <a:gd name="connsiteY6" fmla="*/ 2377440 h 2703944"/>
              <a:gd name="connsiteX7" fmla="*/ 389688 w 4540269"/>
              <a:gd name="connsiteY7" fmla="*/ 2552368 h 2703944"/>
              <a:gd name="connsiteX8" fmla="*/ 890621 w 4540269"/>
              <a:gd name="connsiteY8" fmla="*/ 2687541 h 2703944"/>
              <a:gd name="connsiteX9" fmla="*/ 1693702 w 4540269"/>
              <a:gd name="connsiteY9" fmla="*/ 2687541 h 2703944"/>
              <a:gd name="connsiteX10" fmla="*/ 2369563 w 4540269"/>
              <a:gd name="connsiteY10" fmla="*/ 2560320 h 2703944"/>
              <a:gd name="connsiteX11" fmla="*/ 2965911 w 4540269"/>
              <a:gd name="connsiteY11" fmla="*/ 2146852 h 2703944"/>
              <a:gd name="connsiteX12" fmla="*/ 3649723 w 4540269"/>
              <a:gd name="connsiteY12" fmla="*/ 1311965 h 2703944"/>
              <a:gd name="connsiteX13" fmla="*/ 3928019 w 4540269"/>
              <a:gd name="connsiteY13" fmla="*/ 723568 h 2703944"/>
              <a:gd name="connsiteX14" fmla="*/ 4166558 w 4540269"/>
              <a:gd name="connsiteY14" fmla="*/ 111318 h 2703944"/>
              <a:gd name="connsiteX15" fmla="*/ 4150655 w 4540269"/>
              <a:gd name="connsiteY15" fmla="*/ 87464 h 2703944"/>
              <a:gd name="connsiteX16" fmla="*/ 4540269 w 4540269"/>
              <a:gd name="connsiteY16" fmla="*/ 0 h 2703944"/>
              <a:gd name="connsiteX0" fmla="*/ 2099219 w 4174092"/>
              <a:gd name="connsiteY0" fmla="*/ 0 h 2680090"/>
              <a:gd name="connsiteX1" fmla="*/ 1375650 w 4174092"/>
              <a:gd name="connsiteY1" fmla="*/ 588396 h 2680090"/>
              <a:gd name="connsiteX2" fmla="*/ 604374 w 4174092"/>
              <a:gd name="connsiteY2" fmla="*/ 1200647 h 2680090"/>
              <a:gd name="connsiteX3" fmla="*/ 246565 w 4174092"/>
              <a:gd name="connsiteY3" fmla="*/ 1518699 h 2680090"/>
              <a:gd name="connsiteX4" fmla="*/ 55734 w 4174092"/>
              <a:gd name="connsiteY4" fmla="*/ 1844702 h 2680090"/>
              <a:gd name="connsiteX5" fmla="*/ 75 w 4174092"/>
              <a:gd name="connsiteY5" fmla="*/ 2170706 h 2680090"/>
              <a:gd name="connsiteX6" fmla="*/ 63685 w 4174092"/>
              <a:gd name="connsiteY6" fmla="*/ 2353586 h 2680090"/>
              <a:gd name="connsiteX7" fmla="*/ 389688 w 4174092"/>
              <a:gd name="connsiteY7" fmla="*/ 2528514 h 2680090"/>
              <a:gd name="connsiteX8" fmla="*/ 890621 w 4174092"/>
              <a:gd name="connsiteY8" fmla="*/ 2663687 h 2680090"/>
              <a:gd name="connsiteX9" fmla="*/ 1693702 w 4174092"/>
              <a:gd name="connsiteY9" fmla="*/ 2663687 h 2680090"/>
              <a:gd name="connsiteX10" fmla="*/ 2369563 w 4174092"/>
              <a:gd name="connsiteY10" fmla="*/ 2536466 h 2680090"/>
              <a:gd name="connsiteX11" fmla="*/ 2965911 w 4174092"/>
              <a:gd name="connsiteY11" fmla="*/ 2122998 h 2680090"/>
              <a:gd name="connsiteX12" fmla="*/ 3649723 w 4174092"/>
              <a:gd name="connsiteY12" fmla="*/ 1288111 h 2680090"/>
              <a:gd name="connsiteX13" fmla="*/ 3928019 w 4174092"/>
              <a:gd name="connsiteY13" fmla="*/ 699714 h 2680090"/>
              <a:gd name="connsiteX14" fmla="*/ 4166558 w 4174092"/>
              <a:gd name="connsiteY14" fmla="*/ 87464 h 2680090"/>
              <a:gd name="connsiteX15" fmla="*/ 4150655 w 4174092"/>
              <a:gd name="connsiteY15" fmla="*/ 63610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71561 h 268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66558" h="2680090">
                <a:moveTo>
                  <a:pt x="2099219" y="0"/>
                </a:moveTo>
                <a:lnTo>
                  <a:pt x="1375650" y="588396"/>
                </a:lnTo>
                <a:lnTo>
                  <a:pt x="604374" y="1200647"/>
                </a:lnTo>
                <a:cubicBezTo>
                  <a:pt x="416193" y="1355697"/>
                  <a:pt x="338005" y="1411357"/>
                  <a:pt x="246565" y="1518699"/>
                </a:cubicBezTo>
                <a:cubicBezTo>
                  <a:pt x="155125" y="1626041"/>
                  <a:pt x="96816" y="1736034"/>
                  <a:pt x="55734" y="1844702"/>
                </a:cubicBezTo>
                <a:cubicBezTo>
                  <a:pt x="14652" y="1953370"/>
                  <a:pt x="-1250" y="2085892"/>
                  <a:pt x="75" y="2170706"/>
                </a:cubicBezTo>
                <a:cubicBezTo>
                  <a:pt x="1400" y="2255520"/>
                  <a:pt x="-1251" y="2293951"/>
                  <a:pt x="63685" y="2353586"/>
                </a:cubicBezTo>
                <a:cubicBezTo>
                  <a:pt x="128620" y="2413221"/>
                  <a:pt x="251865" y="2476830"/>
                  <a:pt x="389688" y="2528514"/>
                </a:cubicBezTo>
                <a:cubicBezTo>
                  <a:pt x="527511" y="2580198"/>
                  <a:pt x="673285" y="2641158"/>
                  <a:pt x="890621" y="2663687"/>
                </a:cubicBezTo>
                <a:cubicBezTo>
                  <a:pt x="1107957" y="2686216"/>
                  <a:pt x="1447212" y="2684890"/>
                  <a:pt x="1693702" y="2663687"/>
                </a:cubicBezTo>
                <a:cubicBezTo>
                  <a:pt x="1940192" y="2642484"/>
                  <a:pt x="2157528" y="2626581"/>
                  <a:pt x="2369563" y="2536466"/>
                </a:cubicBezTo>
                <a:cubicBezTo>
                  <a:pt x="2581598" y="2446351"/>
                  <a:pt x="2752551" y="2331057"/>
                  <a:pt x="2965911" y="2122998"/>
                </a:cubicBezTo>
                <a:cubicBezTo>
                  <a:pt x="3179271" y="1914939"/>
                  <a:pt x="3489372" y="1525325"/>
                  <a:pt x="3649723" y="1288111"/>
                </a:cubicBezTo>
                <a:cubicBezTo>
                  <a:pt x="3810074" y="1050897"/>
                  <a:pt x="3841880" y="902472"/>
                  <a:pt x="3928019" y="699714"/>
                </a:cubicBezTo>
                <a:cubicBezTo>
                  <a:pt x="4014158" y="496956"/>
                  <a:pt x="4166558" y="71561"/>
                  <a:pt x="4166558" y="71561"/>
                </a:cubicBezTo>
              </a:path>
            </a:pathLst>
          </a:custGeom>
          <a:noFill/>
          <a:ln w="19050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3" name="Rett linje 12"/>
          <p:cNvCxnSpPr>
            <a:endCxn id="8" idx="14"/>
          </p:cNvCxnSpPr>
          <p:nvPr/>
        </p:nvCxnSpPr>
        <p:spPr>
          <a:xfrm>
            <a:off x="8356821" y="2941983"/>
            <a:ext cx="2067339" cy="715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>
            <a:stCxn id="8" idx="0"/>
            <a:endCxn id="8" idx="14"/>
          </p:cNvCxnSpPr>
          <p:nvPr/>
        </p:nvCxnSpPr>
        <p:spPr>
          <a:xfrm>
            <a:off x="8356821" y="2941983"/>
            <a:ext cx="2067339" cy="71561"/>
          </a:xfrm>
          <a:prstGeom prst="line">
            <a:avLst/>
          </a:prstGeom>
          <a:ln w="19050">
            <a:solidFill>
              <a:srgbClr val="089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Sylinder 15"/>
          <p:cNvSpPr txBox="1"/>
          <p:nvPr/>
        </p:nvSpPr>
        <p:spPr>
          <a:xfrm>
            <a:off x="9547372" y="1926624"/>
            <a:ext cx="2263256" cy="400110"/>
          </a:xfrm>
          <a:prstGeom prst="rect">
            <a:avLst/>
          </a:prstGeom>
          <a:solidFill>
            <a:schemeClr val="bg1"/>
          </a:solidFill>
          <a:ln>
            <a:solidFill>
              <a:srgbClr val="089CE6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89CE6"/>
                </a:solidFill>
              </a:rPr>
              <a:t>Vegdekkekant</a:t>
            </a:r>
          </a:p>
        </p:txBody>
      </p:sp>
      <p:cxnSp>
        <p:nvCxnSpPr>
          <p:cNvPr id="17" name="Rett linje 16"/>
          <p:cNvCxnSpPr/>
          <p:nvPr/>
        </p:nvCxnSpPr>
        <p:spPr>
          <a:xfrm flipH="1">
            <a:off x="9626970" y="2053253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>
            <a:off x="9626970" y="2205698"/>
            <a:ext cx="391510" cy="0"/>
          </a:xfrm>
          <a:prstGeom prst="line">
            <a:avLst/>
          </a:prstGeom>
          <a:ln w="22225">
            <a:solidFill>
              <a:srgbClr val="089CE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Rett linje 4">
            <a:extLst>
              <a:ext uri="{FF2B5EF4-FFF2-40B4-BE49-F238E27FC236}">
                <a16:creationId xmlns:a16="http://schemas.microsoft.com/office/drawing/2014/main" id="{5ECBD42A-5D64-4674-BC37-91C76746FC8C}"/>
              </a:ext>
            </a:extLst>
          </p:cNvPr>
          <p:cNvCxnSpPr/>
          <p:nvPr/>
        </p:nvCxnSpPr>
        <p:spPr>
          <a:xfrm flipV="1">
            <a:off x="5353050" y="1926624"/>
            <a:ext cx="6372225" cy="449536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>
            <a:extLst>
              <a:ext uri="{FF2B5EF4-FFF2-40B4-BE49-F238E27FC236}">
                <a16:creationId xmlns:a16="http://schemas.microsoft.com/office/drawing/2014/main" id="{4389DF17-3F79-4968-A946-BFAC50AC759A}"/>
              </a:ext>
            </a:extLst>
          </p:cNvPr>
          <p:cNvCxnSpPr>
            <a:cxnSpLocks/>
          </p:cNvCxnSpPr>
          <p:nvPr/>
        </p:nvCxnSpPr>
        <p:spPr>
          <a:xfrm>
            <a:off x="5353050" y="2053253"/>
            <a:ext cx="6372225" cy="436873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Sylinder 19">
            <a:extLst>
              <a:ext uri="{FF2B5EF4-FFF2-40B4-BE49-F238E27FC236}">
                <a16:creationId xmlns:a16="http://schemas.microsoft.com/office/drawing/2014/main" id="{5F3095DF-FB79-4E25-B1B3-FF3F444BA71C}"/>
              </a:ext>
            </a:extLst>
          </p:cNvPr>
          <p:cNvSpPr txBox="1"/>
          <p:nvPr/>
        </p:nvSpPr>
        <p:spPr>
          <a:xfrm>
            <a:off x="1678280" y="2941983"/>
            <a:ext cx="30781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Helt overkjørbart areal skal ikke registreres med </a:t>
            </a:r>
            <a:r>
              <a:rPr lang="nb-NO" dirty="0" err="1"/>
              <a:t>OverkjørbartArealAvgrensning</a:t>
            </a:r>
            <a:r>
              <a:rPr lang="nb-NO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3889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VegGåendeOgSyklende (flate)</a:t>
            </a:r>
            <a:br>
              <a:rPr lang="nb-NO" dirty="0"/>
            </a:br>
            <a:r>
              <a:rPr lang="nb-NO" dirty="0"/>
              <a:t>Gammel GangSykkelveg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51" y="2168929"/>
            <a:ext cx="4626772" cy="34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870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/>
          </a:bodyPr>
          <a:lstStyle/>
          <a:p>
            <a:r>
              <a:rPr lang="nb-NO" sz="3600" dirty="0"/>
              <a:t>VegGåendeOgSyklende (flate) ny Gangveg/Fortau</a:t>
            </a:r>
          </a:p>
        </p:txBody>
      </p:sp>
      <p:sp>
        <p:nvSpPr>
          <p:cNvPr id="10" name="Rektangel 9"/>
          <p:cNvSpPr/>
          <p:nvPr/>
        </p:nvSpPr>
        <p:spPr>
          <a:xfrm>
            <a:off x="3840560" y="3173636"/>
            <a:ext cx="2591990" cy="13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Rektangel 10"/>
          <p:cNvSpPr/>
          <p:nvPr/>
        </p:nvSpPr>
        <p:spPr>
          <a:xfrm>
            <a:off x="1326077" y="2948893"/>
            <a:ext cx="831851" cy="571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2" name="Rett linje 11"/>
          <p:cNvCxnSpPr/>
          <p:nvPr/>
        </p:nvCxnSpPr>
        <p:spPr>
          <a:xfrm flipV="1">
            <a:off x="1149350" y="5327650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489450" y="4756150"/>
            <a:ext cx="349464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V="1">
            <a:off x="1149350" y="4754298"/>
            <a:ext cx="3422650" cy="45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V="1">
            <a:off x="2364381" y="4540471"/>
            <a:ext cx="1476179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/>
        </p:nvCxnSpPr>
        <p:spPr>
          <a:xfrm flipV="1">
            <a:off x="1149350" y="4532791"/>
            <a:ext cx="787400" cy="1063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432550" y="4532791"/>
            <a:ext cx="1541270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 flipH="1" flipV="1">
            <a:off x="1625600" y="3854450"/>
            <a:ext cx="311150" cy="6783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 flipH="1" flipV="1">
            <a:off x="2033151" y="3771900"/>
            <a:ext cx="331229" cy="76089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ihåndsform 82"/>
          <p:cNvSpPr/>
          <p:nvPr/>
        </p:nvSpPr>
        <p:spPr>
          <a:xfrm>
            <a:off x="1155622" y="503761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8" name="TekstSylinder 97"/>
          <p:cNvSpPr txBox="1"/>
          <p:nvPr/>
        </p:nvSpPr>
        <p:spPr>
          <a:xfrm>
            <a:off x="1222894" y="1912958"/>
            <a:ext cx="2052709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 (typeveg)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Fortau (typeveg)</a:t>
            </a:r>
            <a:endParaRPr lang="nb-NO" sz="1000" dirty="0">
              <a:solidFill>
                <a:srgbClr val="00B0F0"/>
              </a:solidFill>
            </a:endParaRPr>
          </a:p>
        </p:txBody>
      </p:sp>
      <p:cxnSp>
        <p:nvCxnSpPr>
          <p:cNvPr id="100" name="Rett linje 99"/>
          <p:cNvCxnSpPr/>
          <p:nvPr/>
        </p:nvCxnSpPr>
        <p:spPr>
          <a:xfrm flipH="1">
            <a:off x="1299694" y="2050796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kstSylinder 101"/>
          <p:cNvSpPr txBox="1"/>
          <p:nvPr/>
        </p:nvSpPr>
        <p:spPr>
          <a:xfrm>
            <a:off x="1222894" y="2377542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 tekst      Objekttype flater</a:t>
            </a: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294163" y="2187151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ktangel 111"/>
          <p:cNvSpPr/>
          <p:nvPr/>
        </p:nvSpPr>
        <p:spPr>
          <a:xfrm>
            <a:off x="4134313" y="5062963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113" name="Rektangel 112"/>
          <p:cNvSpPr/>
          <p:nvPr/>
        </p:nvSpPr>
        <p:spPr>
          <a:xfrm>
            <a:off x="6510589" y="4067012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cxnSp>
        <p:nvCxnSpPr>
          <p:cNvPr id="65" name="Rett linje 64"/>
          <p:cNvCxnSpPr/>
          <p:nvPr/>
        </p:nvCxnSpPr>
        <p:spPr>
          <a:xfrm flipH="1">
            <a:off x="3840561" y="4532791"/>
            <a:ext cx="2591989" cy="768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>
            <a:off x="1934466" y="4533877"/>
            <a:ext cx="426345" cy="5539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pilkobling 32"/>
          <p:cNvCxnSpPr>
            <a:stCxn id="113" idx="2"/>
          </p:cNvCxnSpPr>
          <p:nvPr/>
        </p:nvCxnSpPr>
        <p:spPr>
          <a:xfrm flipH="1">
            <a:off x="7203185" y="4313233"/>
            <a:ext cx="6474" cy="352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rihåndsform 77"/>
          <p:cNvSpPr/>
          <p:nvPr/>
        </p:nvSpPr>
        <p:spPr>
          <a:xfrm>
            <a:off x="1141064" y="4644072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9" name="TekstSylinder 28"/>
          <p:cNvSpPr txBox="1"/>
          <p:nvPr/>
        </p:nvSpPr>
        <p:spPr>
          <a:xfrm>
            <a:off x="1222894" y="1299096"/>
            <a:ext cx="2148956" cy="553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</a:p>
        </p:txBody>
      </p:sp>
      <p:cxnSp>
        <p:nvCxnSpPr>
          <p:cNvPr id="30" name="Rett linje 29"/>
          <p:cNvCxnSpPr/>
          <p:nvPr/>
        </p:nvCxnSpPr>
        <p:spPr>
          <a:xfrm flipH="1">
            <a:off x="1302492" y="142572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/>
          <p:cNvCxnSpPr/>
          <p:nvPr/>
        </p:nvCxnSpPr>
        <p:spPr>
          <a:xfrm>
            <a:off x="1302492" y="1578170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Rett linje 34"/>
          <p:cNvCxnSpPr/>
          <p:nvPr/>
        </p:nvCxnSpPr>
        <p:spPr>
          <a:xfrm flipV="1">
            <a:off x="1299694" y="1728026"/>
            <a:ext cx="389406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kstSylinder 2"/>
          <p:cNvSpPr txBox="1"/>
          <p:nvPr/>
        </p:nvSpPr>
        <p:spPr>
          <a:xfrm>
            <a:off x="8828116" y="1487978"/>
            <a:ext cx="28346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Eksempel på registrering av fortau som går mot bygning/husvegg. For tegnforklaring, se bildet. Typeveg tilhører FKB-Elveg.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760180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 fontScale="90000"/>
          </a:bodyPr>
          <a:lstStyle/>
          <a:p>
            <a:r>
              <a:rPr lang="nb-NO" sz="3600" b="1" dirty="0">
                <a:solidFill>
                  <a:srgbClr val="FF0000"/>
                </a:solidFill>
              </a:rPr>
              <a:t>VEDLEGG NYTT BILDE - FIGUR 10: </a:t>
            </a:r>
            <a:r>
              <a:rPr lang="nb-NO" sz="3600" dirty="0"/>
              <a:t>VegGåendeOgSyklende (flate) ny Gangveg/Fortau</a:t>
            </a:r>
          </a:p>
        </p:txBody>
      </p:sp>
      <p:sp>
        <p:nvSpPr>
          <p:cNvPr id="10" name="Rektangel 9"/>
          <p:cNvSpPr/>
          <p:nvPr/>
        </p:nvSpPr>
        <p:spPr>
          <a:xfrm>
            <a:off x="3832595" y="3765819"/>
            <a:ext cx="2591990" cy="13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Rektangel 10"/>
          <p:cNvSpPr/>
          <p:nvPr/>
        </p:nvSpPr>
        <p:spPr>
          <a:xfrm>
            <a:off x="1318112" y="3541076"/>
            <a:ext cx="831851" cy="571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2" name="Rett linje 11"/>
          <p:cNvCxnSpPr/>
          <p:nvPr/>
        </p:nvCxnSpPr>
        <p:spPr>
          <a:xfrm flipV="1">
            <a:off x="1141385" y="5919833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>
            <a:cxnSpLocks/>
          </p:cNvCxnSpPr>
          <p:nvPr/>
        </p:nvCxnSpPr>
        <p:spPr>
          <a:xfrm>
            <a:off x="2454341" y="5348333"/>
            <a:ext cx="552178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>
            <a:cxnSpLocks/>
          </p:cNvCxnSpPr>
          <p:nvPr/>
        </p:nvCxnSpPr>
        <p:spPr>
          <a:xfrm flipV="1">
            <a:off x="1141385" y="5348333"/>
            <a:ext cx="883801" cy="26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V="1">
            <a:off x="2356416" y="5132654"/>
            <a:ext cx="1476179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/>
        </p:nvCxnSpPr>
        <p:spPr>
          <a:xfrm flipV="1">
            <a:off x="1141385" y="5124974"/>
            <a:ext cx="787400" cy="1063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424585" y="5124974"/>
            <a:ext cx="1541270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 flipH="1" flipV="1">
            <a:off x="1617635" y="4446633"/>
            <a:ext cx="311150" cy="6783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 flipH="1" flipV="1">
            <a:off x="2025186" y="4364083"/>
            <a:ext cx="331229" cy="76089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ihåndsform 82"/>
          <p:cNvSpPr/>
          <p:nvPr/>
        </p:nvSpPr>
        <p:spPr>
          <a:xfrm>
            <a:off x="1147657" y="5629798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8" name="TekstSylinder 97"/>
          <p:cNvSpPr txBox="1"/>
          <p:nvPr/>
        </p:nvSpPr>
        <p:spPr>
          <a:xfrm>
            <a:off x="1214929" y="2505141"/>
            <a:ext cx="2045106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 (typeveg)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Fortau (typeveg)</a:t>
            </a:r>
            <a:endParaRPr lang="nb-NO" sz="1000" dirty="0">
              <a:solidFill>
                <a:srgbClr val="00B0F0"/>
              </a:solidFill>
            </a:endParaRPr>
          </a:p>
        </p:txBody>
      </p:sp>
      <p:cxnSp>
        <p:nvCxnSpPr>
          <p:cNvPr id="100" name="Rett linje 99"/>
          <p:cNvCxnSpPr/>
          <p:nvPr/>
        </p:nvCxnSpPr>
        <p:spPr>
          <a:xfrm flipH="1">
            <a:off x="1291729" y="2642979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kstSylinder 101"/>
          <p:cNvSpPr txBox="1"/>
          <p:nvPr/>
        </p:nvSpPr>
        <p:spPr>
          <a:xfrm>
            <a:off x="1214929" y="2969725"/>
            <a:ext cx="2045106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 tekst      Objekttype flater</a:t>
            </a: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286198" y="2779334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ktangel 111"/>
          <p:cNvSpPr/>
          <p:nvPr/>
        </p:nvSpPr>
        <p:spPr>
          <a:xfrm>
            <a:off x="4126348" y="5655146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113" name="Rektangel 112"/>
          <p:cNvSpPr/>
          <p:nvPr/>
        </p:nvSpPr>
        <p:spPr>
          <a:xfrm>
            <a:off x="6502624" y="4659195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cxnSp>
        <p:nvCxnSpPr>
          <p:cNvPr id="65" name="Rett linje 64"/>
          <p:cNvCxnSpPr/>
          <p:nvPr/>
        </p:nvCxnSpPr>
        <p:spPr>
          <a:xfrm flipH="1">
            <a:off x="3832596" y="5124974"/>
            <a:ext cx="2591989" cy="768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>
            <a:off x="1926501" y="5126060"/>
            <a:ext cx="426345" cy="5539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pilkobling 32"/>
          <p:cNvCxnSpPr>
            <a:stCxn id="113" idx="2"/>
          </p:cNvCxnSpPr>
          <p:nvPr/>
        </p:nvCxnSpPr>
        <p:spPr>
          <a:xfrm flipH="1">
            <a:off x="7195220" y="4905416"/>
            <a:ext cx="6474" cy="352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rihåndsform 77"/>
          <p:cNvSpPr/>
          <p:nvPr/>
        </p:nvSpPr>
        <p:spPr>
          <a:xfrm>
            <a:off x="1133099" y="523625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34" name="Rett linje 33">
            <a:extLst>
              <a:ext uri="{FF2B5EF4-FFF2-40B4-BE49-F238E27FC236}">
                <a16:creationId xmlns:a16="http://schemas.microsoft.com/office/drawing/2014/main" id="{CE8B3AC7-4A7C-4936-9579-0BB1A4D76D9A}"/>
              </a:ext>
            </a:extLst>
          </p:cNvPr>
          <p:cNvCxnSpPr>
            <a:cxnSpLocks/>
          </p:cNvCxnSpPr>
          <p:nvPr/>
        </p:nvCxnSpPr>
        <p:spPr>
          <a:xfrm flipV="1">
            <a:off x="2024035" y="5348120"/>
            <a:ext cx="430306" cy="1334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kstSylinder 35">
            <a:extLst>
              <a:ext uri="{FF2B5EF4-FFF2-40B4-BE49-F238E27FC236}">
                <a16:creationId xmlns:a16="http://schemas.microsoft.com/office/drawing/2014/main" id="{5FA7166D-448F-4EF0-A60E-9E9506434B29}"/>
              </a:ext>
            </a:extLst>
          </p:cNvPr>
          <p:cNvSpPr txBox="1"/>
          <p:nvPr/>
        </p:nvSpPr>
        <p:spPr>
          <a:xfrm>
            <a:off x="1214929" y="1738939"/>
            <a:ext cx="2045106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</a:p>
        </p:txBody>
      </p:sp>
      <p:cxnSp>
        <p:nvCxnSpPr>
          <p:cNvPr id="37" name="Rett linje 36">
            <a:extLst>
              <a:ext uri="{FF2B5EF4-FFF2-40B4-BE49-F238E27FC236}">
                <a16:creationId xmlns:a16="http://schemas.microsoft.com/office/drawing/2014/main" id="{219A1878-0FE4-42D2-9901-41C6D6037A21}"/>
              </a:ext>
            </a:extLst>
          </p:cNvPr>
          <p:cNvCxnSpPr/>
          <p:nvPr/>
        </p:nvCxnSpPr>
        <p:spPr>
          <a:xfrm flipH="1">
            <a:off x="1294527" y="1865568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>
            <a:extLst>
              <a:ext uri="{FF2B5EF4-FFF2-40B4-BE49-F238E27FC236}">
                <a16:creationId xmlns:a16="http://schemas.microsoft.com/office/drawing/2014/main" id="{E7B05B79-7B60-4BF5-916A-5AD6B50D90FD}"/>
              </a:ext>
            </a:extLst>
          </p:cNvPr>
          <p:cNvCxnSpPr/>
          <p:nvPr/>
        </p:nvCxnSpPr>
        <p:spPr>
          <a:xfrm>
            <a:off x="1294527" y="2018013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>
            <a:extLst>
              <a:ext uri="{FF2B5EF4-FFF2-40B4-BE49-F238E27FC236}">
                <a16:creationId xmlns:a16="http://schemas.microsoft.com/office/drawing/2014/main" id="{084353E6-51AB-45E6-8E32-911335F9DE30}"/>
              </a:ext>
            </a:extLst>
          </p:cNvPr>
          <p:cNvCxnSpPr/>
          <p:nvPr/>
        </p:nvCxnSpPr>
        <p:spPr>
          <a:xfrm flipH="1">
            <a:off x="1294527" y="2161613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>
            <a:extLst>
              <a:ext uri="{FF2B5EF4-FFF2-40B4-BE49-F238E27FC236}">
                <a16:creationId xmlns:a16="http://schemas.microsoft.com/office/drawing/2014/main" id="{3398CA05-1C4D-43C6-B978-9E24878E4DD4}"/>
              </a:ext>
            </a:extLst>
          </p:cNvPr>
          <p:cNvCxnSpPr/>
          <p:nvPr/>
        </p:nvCxnSpPr>
        <p:spPr>
          <a:xfrm flipV="1">
            <a:off x="1291728" y="2312821"/>
            <a:ext cx="381985" cy="16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5570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/>
          </a:bodyPr>
          <a:lstStyle/>
          <a:p>
            <a:r>
              <a:rPr lang="nb-NO" sz="3600" dirty="0"/>
              <a:t>VegGåendeOgSyklende (flate) ny Gågate</a:t>
            </a:r>
          </a:p>
        </p:txBody>
      </p:sp>
      <p:sp>
        <p:nvSpPr>
          <p:cNvPr id="10" name="Rektangel 9"/>
          <p:cNvSpPr/>
          <p:nvPr/>
        </p:nvSpPr>
        <p:spPr>
          <a:xfrm>
            <a:off x="3840560" y="3174730"/>
            <a:ext cx="2591990" cy="13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Rektangel 10"/>
          <p:cNvSpPr/>
          <p:nvPr/>
        </p:nvSpPr>
        <p:spPr>
          <a:xfrm>
            <a:off x="1913738" y="3144963"/>
            <a:ext cx="1071126" cy="998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2" name="Rett linje 11"/>
          <p:cNvCxnSpPr/>
          <p:nvPr/>
        </p:nvCxnSpPr>
        <p:spPr>
          <a:xfrm>
            <a:off x="1149350" y="5334000"/>
            <a:ext cx="7039375" cy="494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1149350" y="4540471"/>
            <a:ext cx="2691210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432550" y="4532791"/>
            <a:ext cx="17498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kstSylinder 90"/>
          <p:cNvSpPr txBox="1"/>
          <p:nvPr/>
        </p:nvSpPr>
        <p:spPr>
          <a:xfrm>
            <a:off x="1222894" y="1299096"/>
            <a:ext cx="2052709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</a:t>
            </a:r>
            <a:r>
              <a:rPr lang="nb-NO" sz="1000" dirty="0">
                <a:solidFill>
                  <a:srgbClr val="168035"/>
                </a:solidFill>
              </a:rPr>
              <a:t>VegAnnenAvgrensning</a:t>
            </a:r>
          </a:p>
        </p:txBody>
      </p:sp>
      <p:cxnSp>
        <p:nvCxnSpPr>
          <p:cNvPr id="93" name="Rett linje 92"/>
          <p:cNvCxnSpPr/>
          <p:nvPr/>
        </p:nvCxnSpPr>
        <p:spPr>
          <a:xfrm flipH="1">
            <a:off x="1302492" y="142572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Rett linje 95"/>
          <p:cNvCxnSpPr/>
          <p:nvPr/>
        </p:nvCxnSpPr>
        <p:spPr>
          <a:xfrm flipH="1">
            <a:off x="1302491" y="1576095"/>
            <a:ext cx="386609" cy="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kstSylinder 97"/>
          <p:cNvSpPr txBox="1"/>
          <p:nvPr/>
        </p:nvSpPr>
        <p:spPr>
          <a:xfrm>
            <a:off x="1222893" y="1805209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7030A0"/>
                </a:solidFill>
              </a:rPr>
              <a:t>                Gågate (typeveg)</a:t>
            </a:r>
            <a:endParaRPr lang="nb-NO" sz="1000" dirty="0">
              <a:solidFill>
                <a:srgbClr val="00B0F0"/>
              </a:solidFill>
            </a:endParaRPr>
          </a:p>
        </p:txBody>
      </p:sp>
      <p:sp>
        <p:nvSpPr>
          <p:cNvPr id="102" name="TekstSylinder 101"/>
          <p:cNvSpPr txBox="1"/>
          <p:nvPr/>
        </p:nvSpPr>
        <p:spPr>
          <a:xfrm>
            <a:off x="1222893" y="2155911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 tekst      Objekttype flater</a:t>
            </a: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302491" y="1936914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Rektangel 112"/>
          <p:cNvSpPr/>
          <p:nvPr/>
        </p:nvSpPr>
        <p:spPr>
          <a:xfrm>
            <a:off x="3872930" y="5048834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cxnSp>
        <p:nvCxnSpPr>
          <p:cNvPr id="65" name="Rett linje 64"/>
          <p:cNvCxnSpPr/>
          <p:nvPr/>
        </p:nvCxnSpPr>
        <p:spPr>
          <a:xfrm flipH="1">
            <a:off x="3840561" y="4532791"/>
            <a:ext cx="2591989" cy="768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Frihåndsform 77"/>
          <p:cNvSpPr/>
          <p:nvPr/>
        </p:nvSpPr>
        <p:spPr>
          <a:xfrm>
            <a:off x="1141064" y="4930258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9" name="Rektangel 28"/>
          <p:cNvSpPr/>
          <p:nvPr/>
        </p:nvSpPr>
        <p:spPr>
          <a:xfrm>
            <a:off x="3690810" y="5295055"/>
            <a:ext cx="4085566" cy="9886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0" name="Rektangel 29"/>
          <p:cNvSpPr/>
          <p:nvPr/>
        </p:nvSpPr>
        <p:spPr>
          <a:xfrm>
            <a:off x="1913737" y="5295055"/>
            <a:ext cx="1441713" cy="10077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1" name="Rektangel 30"/>
          <p:cNvSpPr/>
          <p:nvPr/>
        </p:nvSpPr>
        <p:spPr>
          <a:xfrm>
            <a:off x="6607533" y="3174730"/>
            <a:ext cx="1168843" cy="13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34" name="Rett linje 33"/>
          <p:cNvCxnSpPr/>
          <p:nvPr/>
        </p:nvCxnSpPr>
        <p:spPr>
          <a:xfrm>
            <a:off x="7776376" y="4525111"/>
            <a:ext cx="824699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/>
          <p:cNvCxnSpPr/>
          <p:nvPr/>
        </p:nvCxnSpPr>
        <p:spPr>
          <a:xfrm flipH="1">
            <a:off x="3690811" y="5336471"/>
            <a:ext cx="4085565" cy="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Rett linje 40"/>
          <p:cNvCxnSpPr/>
          <p:nvPr/>
        </p:nvCxnSpPr>
        <p:spPr>
          <a:xfrm flipH="1">
            <a:off x="6607533" y="4525111"/>
            <a:ext cx="1168843" cy="768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 flipH="1">
            <a:off x="1913737" y="5336471"/>
            <a:ext cx="1441713" cy="54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kstSylinder 2"/>
          <p:cNvSpPr txBox="1"/>
          <p:nvPr/>
        </p:nvSpPr>
        <p:spPr>
          <a:xfrm>
            <a:off x="9326880" y="889462"/>
            <a:ext cx="25935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Eksempel på registrering av gågate som går mot bygning/husvegg. For tegnforklaring, se bildet. Typeveg tilhører FKB-Elveg.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379330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/>
          </a:bodyPr>
          <a:lstStyle/>
          <a:p>
            <a:r>
              <a:rPr lang="nb-NO" sz="3600" dirty="0"/>
              <a:t>VegGåendeOgSyklende (flate) ny GangSykkelveg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 rot="2188966">
            <a:off x="6444039" y="2085773"/>
            <a:ext cx="1016000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Rektangel 9"/>
          <p:cNvSpPr/>
          <p:nvPr/>
        </p:nvSpPr>
        <p:spPr>
          <a:xfrm>
            <a:off x="3723242" y="2903324"/>
            <a:ext cx="855185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Rektangel 10"/>
          <p:cNvSpPr/>
          <p:nvPr/>
        </p:nvSpPr>
        <p:spPr>
          <a:xfrm>
            <a:off x="1326077" y="2948893"/>
            <a:ext cx="831851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2" name="Rett linje 11"/>
          <p:cNvCxnSpPr/>
          <p:nvPr/>
        </p:nvCxnSpPr>
        <p:spPr>
          <a:xfrm flipV="1">
            <a:off x="1149350" y="5327650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489450" y="4756150"/>
            <a:ext cx="349464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>
            <a:off x="2466098" y="4756150"/>
            <a:ext cx="143915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>
            <a:off x="1149350" y="4756150"/>
            <a:ext cx="889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linje 19"/>
          <p:cNvCxnSpPr/>
          <p:nvPr/>
        </p:nvCxnSpPr>
        <p:spPr>
          <a:xfrm>
            <a:off x="4500009" y="4279900"/>
            <a:ext cx="343749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>
            <a:off x="5784850" y="4013200"/>
            <a:ext cx="215265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V="1">
            <a:off x="2260600" y="4263069"/>
            <a:ext cx="1644650" cy="1683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>
            <a:off x="2165350" y="4036382"/>
            <a:ext cx="196849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/>
        </p:nvCxnSpPr>
        <p:spPr>
          <a:xfrm flipV="1">
            <a:off x="978971" y="4271484"/>
            <a:ext cx="843478" cy="841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>
            <a:off x="914400" y="4036382"/>
            <a:ext cx="76727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4561441" y="3924577"/>
            <a:ext cx="88685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/>
          <p:cNvCxnSpPr/>
          <p:nvPr/>
        </p:nvCxnSpPr>
        <p:spPr>
          <a:xfrm flipV="1">
            <a:off x="5448300" y="2782261"/>
            <a:ext cx="913898" cy="114231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/>
          <p:cNvCxnSpPr/>
          <p:nvPr/>
        </p:nvCxnSpPr>
        <p:spPr>
          <a:xfrm flipV="1">
            <a:off x="5784850" y="2948894"/>
            <a:ext cx="855185" cy="107065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/>
          <p:cNvCxnSpPr/>
          <p:nvPr/>
        </p:nvCxnSpPr>
        <p:spPr>
          <a:xfrm flipV="1">
            <a:off x="3905250" y="4263069"/>
            <a:ext cx="0" cy="49308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V="1">
            <a:off x="4489449" y="4279900"/>
            <a:ext cx="10561" cy="47624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V="1">
            <a:off x="4133849" y="3924577"/>
            <a:ext cx="158751" cy="11180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 flipH="1" flipV="1">
            <a:off x="1822450" y="4264255"/>
            <a:ext cx="215900" cy="491894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 flipH="1" flipV="1">
            <a:off x="2260599" y="4279900"/>
            <a:ext cx="205499" cy="47625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tt linje 54"/>
          <p:cNvCxnSpPr/>
          <p:nvPr/>
        </p:nvCxnSpPr>
        <p:spPr>
          <a:xfrm flipV="1">
            <a:off x="1681678" y="3710655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 flipH="1" flipV="1">
            <a:off x="2157928" y="3718835"/>
            <a:ext cx="7422" cy="31754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 flipV="1">
            <a:off x="4292600" y="3594051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V="1">
            <a:off x="4561441" y="3594051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V="1">
            <a:off x="6362198" y="2451735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6639533" y="2948894"/>
            <a:ext cx="408967" cy="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tt linje 68"/>
          <p:cNvCxnSpPr/>
          <p:nvPr/>
        </p:nvCxnSpPr>
        <p:spPr>
          <a:xfrm>
            <a:off x="3905250" y="4263069"/>
            <a:ext cx="594759" cy="16831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tt linje 69"/>
          <p:cNvCxnSpPr/>
          <p:nvPr/>
        </p:nvCxnSpPr>
        <p:spPr>
          <a:xfrm>
            <a:off x="6362197" y="2782360"/>
            <a:ext cx="277336" cy="166533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tt linje 72"/>
          <p:cNvCxnSpPr/>
          <p:nvPr/>
        </p:nvCxnSpPr>
        <p:spPr>
          <a:xfrm flipV="1">
            <a:off x="4288353" y="3921026"/>
            <a:ext cx="281080" cy="6263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>
            <a:off x="1689100" y="4035406"/>
            <a:ext cx="476249" cy="491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1822449" y="4273587"/>
            <a:ext cx="438149" cy="2105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5448300" y="3928128"/>
            <a:ext cx="336549" cy="83007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ihåndsform 82"/>
          <p:cNvSpPr/>
          <p:nvPr/>
        </p:nvSpPr>
        <p:spPr>
          <a:xfrm>
            <a:off x="1155622" y="503761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85" name="Rett linje 84"/>
          <p:cNvCxnSpPr/>
          <p:nvPr/>
        </p:nvCxnSpPr>
        <p:spPr>
          <a:xfrm flipH="1">
            <a:off x="5514449" y="2867037"/>
            <a:ext cx="986416" cy="1268662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Frihåndsform 85"/>
          <p:cNvSpPr/>
          <p:nvPr/>
        </p:nvSpPr>
        <p:spPr>
          <a:xfrm>
            <a:off x="942449" y="4134434"/>
            <a:ext cx="6984221" cy="28049"/>
          </a:xfrm>
          <a:custGeom>
            <a:avLst/>
            <a:gdLst>
              <a:gd name="connsiteX0" fmla="*/ 6984221 w 6984221"/>
              <a:gd name="connsiteY0" fmla="*/ 5610 h 28049"/>
              <a:gd name="connsiteX1" fmla="*/ 4572000 w 6984221"/>
              <a:gd name="connsiteY1" fmla="*/ 0 h 28049"/>
              <a:gd name="connsiteX2" fmla="*/ 3724918 w 6984221"/>
              <a:gd name="connsiteY2" fmla="*/ 0 h 28049"/>
              <a:gd name="connsiteX3" fmla="*/ 3186376 w 6984221"/>
              <a:gd name="connsiteY3" fmla="*/ 22440 h 28049"/>
              <a:gd name="connsiteX4" fmla="*/ 1722214 w 6984221"/>
              <a:gd name="connsiteY4" fmla="*/ 28049 h 28049"/>
              <a:gd name="connsiteX5" fmla="*/ 0 w 6984221"/>
              <a:gd name="connsiteY5" fmla="*/ 28049 h 28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84221" h="28049">
                <a:moveTo>
                  <a:pt x="6984221" y="5610"/>
                </a:moveTo>
                <a:lnTo>
                  <a:pt x="4572000" y="0"/>
                </a:lnTo>
                <a:lnTo>
                  <a:pt x="3724918" y="0"/>
                </a:lnTo>
                <a:cubicBezTo>
                  <a:pt x="3493981" y="3740"/>
                  <a:pt x="3520160" y="17765"/>
                  <a:pt x="3186376" y="22440"/>
                </a:cubicBezTo>
                <a:cubicBezTo>
                  <a:pt x="2852592" y="27115"/>
                  <a:pt x="1722214" y="28049"/>
                  <a:pt x="1722214" y="28049"/>
                </a:cubicBezTo>
                <a:lnTo>
                  <a:pt x="0" y="28049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87" name="Rett linje 86"/>
          <p:cNvCxnSpPr/>
          <p:nvPr/>
        </p:nvCxnSpPr>
        <p:spPr>
          <a:xfrm flipH="1">
            <a:off x="4213224" y="4159681"/>
            <a:ext cx="1" cy="889153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kstSylinder 90"/>
          <p:cNvSpPr txBox="1"/>
          <p:nvPr/>
        </p:nvSpPr>
        <p:spPr>
          <a:xfrm>
            <a:off x="1222894" y="1299096"/>
            <a:ext cx="2148956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</a:p>
        </p:txBody>
      </p:sp>
      <p:cxnSp>
        <p:nvCxnSpPr>
          <p:cNvPr id="93" name="Rett linje 92"/>
          <p:cNvCxnSpPr/>
          <p:nvPr/>
        </p:nvCxnSpPr>
        <p:spPr>
          <a:xfrm flipH="1">
            <a:off x="1302492" y="142572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Rett linje 93"/>
          <p:cNvCxnSpPr/>
          <p:nvPr/>
        </p:nvCxnSpPr>
        <p:spPr>
          <a:xfrm>
            <a:off x="1302492" y="1578170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Rett linje 95"/>
          <p:cNvCxnSpPr/>
          <p:nvPr/>
        </p:nvCxnSpPr>
        <p:spPr>
          <a:xfrm flipH="1">
            <a:off x="1302492" y="1721770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 flipV="1">
            <a:off x="1299693" y="1872978"/>
            <a:ext cx="381985" cy="16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kstSylinder 97"/>
          <p:cNvSpPr txBox="1"/>
          <p:nvPr/>
        </p:nvSpPr>
        <p:spPr>
          <a:xfrm>
            <a:off x="1222893" y="2063240"/>
            <a:ext cx="2148957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 (typeveg)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Gang- og sykkelveg (typeveg)</a:t>
            </a:r>
            <a:endParaRPr lang="nb-NO" sz="1000" dirty="0">
              <a:solidFill>
                <a:srgbClr val="00B0F0"/>
              </a:solidFill>
            </a:endParaRPr>
          </a:p>
        </p:txBody>
      </p:sp>
      <p:cxnSp>
        <p:nvCxnSpPr>
          <p:cNvPr id="100" name="Rett linje 99"/>
          <p:cNvCxnSpPr/>
          <p:nvPr/>
        </p:nvCxnSpPr>
        <p:spPr>
          <a:xfrm flipH="1">
            <a:off x="1303683" y="2182779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kstSylinder 101"/>
          <p:cNvSpPr txBox="1"/>
          <p:nvPr/>
        </p:nvSpPr>
        <p:spPr>
          <a:xfrm>
            <a:off x="1222893" y="2524149"/>
            <a:ext cx="2148957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  tekst     Objekttype flater</a:t>
            </a: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309249" y="2335865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TekstSylinder 104"/>
          <p:cNvSpPr txBox="1"/>
          <p:nvPr/>
        </p:nvSpPr>
        <p:spPr>
          <a:xfrm>
            <a:off x="4737320" y="2477331"/>
            <a:ext cx="12010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1" dirty="0"/>
              <a:t>Minstelengde 50m</a:t>
            </a:r>
          </a:p>
        </p:txBody>
      </p:sp>
      <p:cxnSp>
        <p:nvCxnSpPr>
          <p:cNvPr id="107" name="Rett pilkobling 106"/>
          <p:cNvCxnSpPr>
            <a:stCxn id="105" idx="2"/>
          </p:cNvCxnSpPr>
          <p:nvPr/>
        </p:nvCxnSpPr>
        <p:spPr>
          <a:xfrm>
            <a:off x="5337822" y="2723552"/>
            <a:ext cx="690838" cy="751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/>
          <p:nvPr/>
        </p:nvCxnSpPr>
        <p:spPr>
          <a:xfrm flipV="1">
            <a:off x="2033150" y="4750813"/>
            <a:ext cx="432199" cy="4282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>
            <a:off x="3894690" y="4757180"/>
            <a:ext cx="594759" cy="24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ktangel 111"/>
          <p:cNvSpPr/>
          <p:nvPr/>
        </p:nvSpPr>
        <p:spPr>
          <a:xfrm>
            <a:off x="4134313" y="5062963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113" name="Rektangel 112"/>
          <p:cNvSpPr/>
          <p:nvPr/>
        </p:nvSpPr>
        <p:spPr>
          <a:xfrm>
            <a:off x="4206913" y="3901834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114" name="Rektangel 113"/>
          <p:cNvSpPr/>
          <p:nvPr/>
        </p:nvSpPr>
        <p:spPr>
          <a:xfrm rot="18522031">
            <a:off x="5770008" y="3251348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60" name="Rektangel 59"/>
          <p:cNvSpPr/>
          <p:nvPr/>
        </p:nvSpPr>
        <p:spPr>
          <a:xfrm>
            <a:off x="4668979" y="4386498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63" name="Rett pilkobling 62"/>
          <p:cNvCxnSpPr>
            <a:stCxn id="60" idx="1"/>
          </p:cNvCxnSpPr>
          <p:nvPr/>
        </p:nvCxnSpPr>
        <p:spPr>
          <a:xfrm flipH="1">
            <a:off x="4288353" y="4509609"/>
            <a:ext cx="380626" cy="92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kstSylinder 2"/>
          <p:cNvSpPr txBox="1"/>
          <p:nvPr/>
        </p:nvSpPr>
        <p:spPr>
          <a:xfrm>
            <a:off x="8736676" y="1299096"/>
            <a:ext cx="3059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Eksempel på registrering av gang- og sykkelveg. For tegnforklaring, se bildet. Typeveg tilhører FKB-Elveg.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70985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Generelle skisser – objekttyper u opsjoner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414" y="2040475"/>
            <a:ext cx="8648443" cy="3464398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 rot="16200000">
            <a:off x="940612" y="3181356"/>
            <a:ext cx="2080032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>
                <a:solidFill>
                  <a:schemeClr val="bg1"/>
                </a:solidFill>
              </a:rPr>
              <a:t>VeggrøftÅpen (FKB-Vann)</a:t>
            </a:r>
          </a:p>
        </p:txBody>
      </p:sp>
      <p:cxnSp>
        <p:nvCxnSpPr>
          <p:cNvPr id="6" name="Rett linje 5"/>
          <p:cNvCxnSpPr/>
          <p:nvPr/>
        </p:nvCxnSpPr>
        <p:spPr>
          <a:xfrm>
            <a:off x="1809750" y="4305300"/>
            <a:ext cx="247650" cy="85725"/>
          </a:xfrm>
          <a:prstGeom prst="line">
            <a:avLst/>
          </a:prstGeom>
          <a:ln w="85725">
            <a:solidFill>
              <a:srgbClr val="CC9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Sylinder 9"/>
          <p:cNvSpPr txBox="1"/>
          <p:nvPr/>
        </p:nvSpPr>
        <p:spPr>
          <a:xfrm rot="16200000">
            <a:off x="1520535" y="2940455"/>
            <a:ext cx="191331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VeggrøftÅpen (FKB-Vann)</a:t>
            </a: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6625931" y="2940432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8491597" y="2940430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7531104" y="2958539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4388020" y="2885114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3298152" y="2995748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  <p:cxnSp>
        <p:nvCxnSpPr>
          <p:cNvPr id="7" name="Rett pilkobling 6"/>
          <p:cNvCxnSpPr/>
          <p:nvPr/>
        </p:nvCxnSpPr>
        <p:spPr>
          <a:xfrm>
            <a:off x="8934994" y="3943754"/>
            <a:ext cx="34835" cy="697915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Sylinder 16"/>
          <p:cNvSpPr txBox="1"/>
          <p:nvPr/>
        </p:nvSpPr>
        <p:spPr>
          <a:xfrm rot="16200000">
            <a:off x="8135902" y="3013857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</p:spTree>
    <p:extLst>
      <p:ext uri="{BB962C8B-B14F-4D97-AF65-F5344CB8AC3E}">
        <p14:creationId xmlns:p14="http://schemas.microsoft.com/office/powerpoint/2010/main" val="2339235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VegGåendeOgSyklende (flate)</a:t>
            </a:r>
            <a:br>
              <a:rPr lang="nb-NO" dirty="0"/>
            </a:br>
            <a:r>
              <a:rPr lang="nb-NO" dirty="0"/>
              <a:t>med trapp</a:t>
            </a:r>
          </a:p>
        </p:txBody>
      </p:sp>
      <p:sp>
        <p:nvSpPr>
          <p:cNvPr id="18" name="TekstSylinder 17"/>
          <p:cNvSpPr txBox="1"/>
          <p:nvPr/>
        </p:nvSpPr>
        <p:spPr>
          <a:xfrm>
            <a:off x="8679899" y="2918882"/>
            <a:ext cx="2374900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tekst      Objekttype flater (typeveg i Elveg)</a:t>
            </a:r>
          </a:p>
        </p:txBody>
      </p:sp>
      <p:sp>
        <p:nvSpPr>
          <p:cNvPr id="26" name="TekstSylinder 25"/>
          <p:cNvSpPr txBox="1"/>
          <p:nvPr/>
        </p:nvSpPr>
        <p:spPr>
          <a:xfrm>
            <a:off x="8679899" y="2231585"/>
            <a:ext cx="2374900" cy="553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VegFiktivGrense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</a:t>
            </a:r>
            <a:r>
              <a:rPr lang="nb-NO" sz="1000" dirty="0">
                <a:solidFill>
                  <a:schemeClr val="accent6"/>
                </a:solidFill>
              </a:rPr>
              <a:t>Trapp (FKB-BygnAnlegg)</a:t>
            </a:r>
          </a:p>
        </p:txBody>
      </p:sp>
      <p:cxnSp>
        <p:nvCxnSpPr>
          <p:cNvPr id="27" name="Rett linje 26"/>
          <p:cNvCxnSpPr/>
          <p:nvPr/>
        </p:nvCxnSpPr>
        <p:spPr>
          <a:xfrm flipH="1">
            <a:off x="8753385" y="2347793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Rett linje 42"/>
          <p:cNvCxnSpPr/>
          <p:nvPr/>
        </p:nvCxnSpPr>
        <p:spPr>
          <a:xfrm flipH="1">
            <a:off x="8753385" y="250403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kstSylinder 79"/>
          <p:cNvSpPr txBox="1"/>
          <p:nvPr/>
        </p:nvSpPr>
        <p:spPr>
          <a:xfrm>
            <a:off x="291337" y="2690338"/>
            <a:ext cx="26289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Eksempel på registrering av trapp i forbindelse med VegGåendeOgSyklende. I forbindelse med trapp skal vegflaten deles opp mha VegFiktivGrense. Høyden på Vegdekkekanten skal følge trappeforløpet. For tegnforklaring, se bildet. Typeveg tilhører FKB-Elveg.</a:t>
            </a:r>
            <a:endParaRPr lang="nb-NO" dirty="0"/>
          </a:p>
        </p:txBody>
      </p:sp>
      <p:cxnSp>
        <p:nvCxnSpPr>
          <p:cNvPr id="41" name="Rett linje 40"/>
          <p:cNvCxnSpPr/>
          <p:nvPr/>
        </p:nvCxnSpPr>
        <p:spPr>
          <a:xfrm flipV="1">
            <a:off x="3714750" y="5200651"/>
            <a:ext cx="7410450" cy="4762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 flipV="1">
            <a:off x="3714750" y="4259999"/>
            <a:ext cx="7410449" cy="4762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ktangel 4"/>
          <p:cNvSpPr/>
          <p:nvPr/>
        </p:nvSpPr>
        <p:spPr>
          <a:xfrm>
            <a:off x="6096000" y="4191000"/>
            <a:ext cx="2628900" cy="1123950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45" name="Rett linje 44"/>
          <p:cNvCxnSpPr/>
          <p:nvPr/>
        </p:nvCxnSpPr>
        <p:spPr>
          <a:xfrm>
            <a:off x="6009585" y="4307623"/>
            <a:ext cx="1" cy="940652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Rett linje 47"/>
          <p:cNvCxnSpPr/>
          <p:nvPr/>
        </p:nvCxnSpPr>
        <p:spPr>
          <a:xfrm>
            <a:off x="8811315" y="4282649"/>
            <a:ext cx="1" cy="940652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ktangel 49"/>
          <p:cNvSpPr/>
          <p:nvPr/>
        </p:nvSpPr>
        <p:spPr>
          <a:xfrm>
            <a:off x="6506997" y="4629864"/>
            <a:ext cx="1806905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(Trapp)</a:t>
            </a:r>
          </a:p>
        </p:txBody>
      </p:sp>
      <p:sp>
        <p:nvSpPr>
          <p:cNvPr id="51" name="Rektangel 50"/>
          <p:cNvSpPr/>
          <p:nvPr/>
        </p:nvSpPr>
        <p:spPr>
          <a:xfrm>
            <a:off x="9098814" y="4629864"/>
            <a:ext cx="1955985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(Gangveg)</a:t>
            </a:r>
          </a:p>
        </p:txBody>
      </p:sp>
      <p:sp>
        <p:nvSpPr>
          <p:cNvPr id="53" name="Rektangel 52"/>
          <p:cNvSpPr/>
          <p:nvPr/>
        </p:nvSpPr>
        <p:spPr>
          <a:xfrm>
            <a:off x="3919670" y="4629864"/>
            <a:ext cx="1955985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(Gangveg)</a:t>
            </a:r>
          </a:p>
        </p:txBody>
      </p:sp>
      <p:cxnSp>
        <p:nvCxnSpPr>
          <p:cNvPr id="55" name="Rett linje 54"/>
          <p:cNvCxnSpPr/>
          <p:nvPr/>
        </p:nvCxnSpPr>
        <p:spPr>
          <a:xfrm flipH="1">
            <a:off x="8753385" y="2665956"/>
            <a:ext cx="386609" cy="0"/>
          </a:xfrm>
          <a:prstGeom prst="line">
            <a:avLst/>
          </a:prstGeom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ktangel 21"/>
          <p:cNvSpPr/>
          <p:nvPr/>
        </p:nvSpPr>
        <p:spPr>
          <a:xfrm>
            <a:off x="3790950" y="2152650"/>
            <a:ext cx="7334249" cy="39338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011250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ELVEG: VegGåendeOgSyklende (flate)</a:t>
            </a:r>
            <a:br>
              <a:rPr lang="nb-NO" dirty="0"/>
            </a:br>
            <a:r>
              <a:rPr lang="nb-NO" dirty="0"/>
              <a:t>med gangveg og fortau</a:t>
            </a:r>
          </a:p>
        </p:txBody>
      </p:sp>
      <p:cxnSp>
        <p:nvCxnSpPr>
          <p:cNvPr id="6" name="Rett linje 5"/>
          <p:cNvCxnSpPr/>
          <p:nvPr/>
        </p:nvCxnSpPr>
        <p:spPr>
          <a:xfrm flipV="1">
            <a:off x="1149350" y="6574769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4557442" y="5497248"/>
            <a:ext cx="3426649" cy="185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1149350" y="5497248"/>
            <a:ext cx="3422650" cy="45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3840560" y="5283422"/>
            <a:ext cx="0" cy="21382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>
            <a:off x="4134313" y="5275741"/>
            <a:ext cx="2558197" cy="620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ihåndsform 14"/>
          <p:cNvSpPr/>
          <p:nvPr/>
        </p:nvSpPr>
        <p:spPr>
          <a:xfrm>
            <a:off x="1149350" y="6025127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1205898" y="3232498"/>
            <a:ext cx="2148956" cy="553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 (typeveg)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Fortau (typeveg)</a:t>
            </a:r>
          </a:p>
          <a:p>
            <a:r>
              <a:rPr lang="nb-NO" sz="1000" dirty="0">
                <a:solidFill>
                  <a:srgbClr val="FFC000"/>
                </a:solidFill>
              </a:rPr>
              <a:t>                Gangveg (typeveg)</a:t>
            </a:r>
          </a:p>
        </p:txBody>
      </p:sp>
      <p:cxnSp>
        <p:nvCxnSpPr>
          <p:cNvPr id="17" name="Rett linje 16"/>
          <p:cNvCxnSpPr/>
          <p:nvPr/>
        </p:nvCxnSpPr>
        <p:spPr>
          <a:xfrm flipH="1">
            <a:off x="1298431" y="3362546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kstSylinder 17"/>
          <p:cNvSpPr txBox="1"/>
          <p:nvPr/>
        </p:nvSpPr>
        <p:spPr>
          <a:xfrm>
            <a:off x="3434452" y="2446874"/>
            <a:ext cx="1553678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tekst      Objekttype flater</a:t>
            </a:r>
          </a:p>
        </p:txBody>
      </p:sp>
      <p:cxnSp>
        <p:nvCxnSpPr>
          <p:cNvPr id="19" name="Rett linje 18"/>
          <p:cNvCxnSpPr/>
          <p:nvPr/>
        </p:nvCxnSpPr>
        <p:spPr>
          <a:xfrm flipH="1">
            <a:off x="1292899" y="3514099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ktangel 19"/>
          <p:cNvSpPr/>
          <p:nvPr/>
        </p:nvSpPr>
        <p:spPr>
          <a:xfrm>
            <a:off x="2140262" y="5667603"/>
            <a:ext cx="8589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1" name="Rektangel 20"/>
          <p:cNvSpPr/>
          <p:nvPr/>
        </p:nvSpPr>
        <p:spPr>
          <a:xfrm>
            <a:off x="4507273" y="4580457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cxnSp>
        <p:nvCxnSpPr>
          <p:cNvPr id="24" name="Rett pilkobling 23"/>
          <p:cNvCxnSpPr>
            <a:stCxn id="21" idx="2"/>
          </p:cNvCxnSpPr>
          <p:nvPr/>
        </p:nvCxnSpPr>
        <p:spPr>
          <a:xfrm>
            <a:off x="5206343" y="4826678"/>
            <a:ext cx="0" cy="541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H="1" flipV="1">
            <a:off x="3832375" y="4445933"/>
            <a:ext cx="8186" cy="84517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/>
          <p:cNvCxnSpPr/>
          <p:nvPr/>
        </p:nvCxnSpPr>
        <p:spPr>
          <a:xfrm flipV="1">
            <a:off x="4134313" y="4298383"/>
            <a:ext cx="0" cy="98398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 flipV="1">
            <a:off x="4134313" y="4298383"/>
            <a:ext cx="965010" cy="3258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H="1">
            <a:off x="3984017" y="4086181"/>
            <a:ext cx="3340" cy="1312060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H="1">
            <a:off x="1292899" y="3662421"/>
            <a:ext cx="377995" cy="3231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Rett pilkobling 65"/>
          <p:cNvCxnSpPr>
            <a:stCxn id="21" idx="1"/>
          </p:cNvCxnSpPr>
          <p:nvPr/>
        </p:nvCxnSpPr>
        <p:spPr>
          <a:xfrm flipH="1">
            <a:off x="4024233" y="4703568"/>
            <a:ext cx="483040" cy="192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linje 71"/>
          <p:cNvCxnSpPr/>
          <p:nvPr/>
        </p:nvCxnSpPr>
        <p:spPr>
          <a:xfrm flipH="1" flipV="1">
            <a:off x="3857468" y="5265254"/>
            <a:ext cx="267214" cy="41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kstSylinder 79"/>
          <p:cNvSpPr txBox="1"/>
          <p:nvPr/>
        </p:nvSpPr>
        <p:spPr>
          <a:xfrm>
            <a:off x="8439448" y="3169442"/>
            <a:ext cx="27748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I forbindelse med busstopp der fortau stopper ved større bilveg (og ikke fortsetter på andre siden bilvegen) skal ikke fortau konnekteres mot enkel bilveg. </a:t>
            </a:r>
            <a:r>
              <a:rPr lang="nb-NO" i="1" dirty="0">
                <a:solidFill>
                  <a:srgbClr val="FF0000"/>
                </a:solidFill>
              </a:rPr>
              <a:t>Fortau registreres gjennomgående ved avkjørsel til privat bolig.</a:t>
            </a:r>
          </a:p>
        </p:txBody>
      </p:sp>
      <p:cxnSp>
        <p:nvCxnSpPr>
          <p:cNvPr id="7" name="Rett linje 6"/>
          <p:cNvCxnSpPr/>
          <p:nvPr/>
        </p:nvCxnSpPr>
        <p:spPr>
          <a:xfrm flipV="1">
            <a:off x="3982620" y="5384884"/>
            <a:ext cx="2864160" cy="13357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>
            <a:off x="6692510" y="5286994"/>
            <a:ext cx="308540" cy="20760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149351" y="4086181"/>
            <a:ext cx="3949972" cy="9458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 flipH="1" flipV="1">
            <a:off x="3835444" y="4306538"/>
            <a:ext cx="293753" cy="832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ktangel 61"/>
          <p:cNvSpPr/>
          <p:nvPr/>
        </p:nvSpPr>
        <p:spPr>
          <a:xfrm>
            <a:off x="5711579" y="5036359"/>
            <a:ext cx="415926" cy="15198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4" name="Rektangel 63"/>
          <p:cNvSpPr/>
          <p:nvPr/>
        </p:nvSpPr>
        <p:spPr>
          <a:xfrm>
            <a:off x="2817128" y="4584347"/>
            <a:ext cx="831851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65" name="Rett linje 64"/>
          <p:cNvCxnSpPr/>
          <p:nvPr/>
        </p:nvCxnSpPr>
        <p:spPr>
          <a:xfrm flipV="1">
            <a:off x="1149350" y="3909607"/>
            <a:ext cx="2691209" cy="4085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ktangel 67"/>
          <p:cNvSpPr/>
          <p:nvPr/>
        </p:nvSpPr>
        <p:spPr>
          <a:xfrm>
            <a:off x="1610569" y="4575454"/>
            <a:ext cx="831851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0" name="Rektangel 69"/>
          <p:cNvSpPr/>
          <p:nvPr/>
        </p:nvSpPr>
        <p:spPr>
          <a:xfrm>
            <a:off x="5741810" y="2905886"/>
            <a:ext cx="944881" cy="14092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71" name="Rett linje 70"/>
          <p:cNvCxnSpPr/>
          <p:nvPr/>
        </p:nvCxnSpPr>
        <p:spPr>
          <a:xfrm flipH="1">
            <a:off x="5099323" y="4295580"/>
            <a:ext cx="612256" cy="238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tt linje 80"/>
          <p:cNvCxnSpPr/>
          <p:nvPr/>
        </p:nvCxnSpPr>
        <p:spPr>
          <a:xfrm flipH="1">
            <a:off x="5094514" y="3899484"/>
            <a:ext cx="392483" cy="52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5486996" y="3118728"/>
            <a:ext cx="1" cy="78075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5097945" y="3899484"/>
            <a:ext cx="388" cy="408884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tt linje 90"/>
          <p:cNvCxnSpPr/>
          <p:nvPr/>
        </p:nvCxnSpPr>
        <p:spPr>
          <a:xfrm flipV="1">
            <a:off x="4134312" y="3904564"/>
            <a:ext cx="963633" cy="7085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Rett linje 92"/>
          <p:cNvCxnSpPr/>
          <p:nvPr/>
        </p:nvCxnSpPr>
        <p:spPr>
          <a:xfrm>
            <a:off x="3988106" y="2963537"/>
            <a:ext cx="947" cy="1119802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 flipH="1" flipV="1">
            <a:off x="4142449" y="2962095"/>
            <a:ext cx="2191" cy="95665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 flipV="1">
            <a:off x="3831646" y="2962095"/>
            <a:ext cx="1459" cy="961818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 flipV="1">
            <a:off x="3830657" y="3913483"/>
            <a:ext cx="319246" cy="4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kstSylinder 111"/>
          <p:cNvSpPr txBox="1"/>
          <p:nvPr/>
        </p:nvSpPr>
        <p:spPr>
          <a:xfrm>
            <a:off x="1205898" y="2443356"/>
            <a:ext cx="2148956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</a:p>
        </p:txBody>
      </p:sp>
      <p:cxnSp>
        <p:nvCxnSpPr>
          <p:cNvPr id="113" name="Rett linje 112"/>
          <p:cNvCxnSpPr/>
          <p:nvPr/>
        </p:nvCxnSpPr>
        <p:spPr>
          <a:xfrm flipH="1">
            <a:off x="1285496" y="256998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1285496" y="2722430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Rett linje 114"/>
          <p:cNvCxnSpPr/>
          <p:nvPr/>
        </p:nvCxnSpPr>
        <p:spPr>
          <a:xfrm flipH="1">
            <a:off x="1285496" y="2866030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Rett linje 115"/>
          <p:cNvCxnSpPr/>
          <p:nvPr/>
        </p:nvCxnSpPr>
        <p:spPr>
          <a:xfrm flipV="1">
            <a:off x="1282697" y="3017238"/>
            <a:ext cx="381985" cy="16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Rektangel 116"/>
          <p:cNvSpPr/>
          <p:nvPr/>
        </p:nvSpPr>
        <p:spPr>
          <a:xfrm>
            <a:off x="2140262" y="3877211"/>
            <a:ext cx="8589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118" name="Rektangel 117"/>
          <p:cNvSpPr/>
          <p:nvPr/>
        </p:nvSpPr>
        <p:spPr>
          <a:xfrm>
            <a:off x="4119794" y="3277217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cxnSp>
        <p:nvCxnSpPr>
          <p:cNvPr id="119" name="Rett pilkobling 118"/>
          <p:cNvCxnSpPr/>
          <p:nvPr/>
        </p:nvCxnSpPr>
        <p:spPr>
          <a:xfrm flipH="1">
            <a:off x="4024232" y="3395063"/>
            <a:ext cx="171795" cy="3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>
            <a:off x="1584352" y="4303787"/>
            <a:ext cx="2252709" cy="1622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ktangel 123"/>
          <p:cNvSpPr/>
          <p:nvPr/>
        </p:nvSpPr>
        <p:spPr>
          <a:xfrm>
            <a:off x="1235861" y="4683321"/>
            <a:ext cx="374009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25" name="Rett linje 124"/>
          <p:cNvCxnSpPr/>
          <p:nvPr/>
        </p:nvCxnSpPr>
        <p:spPr>
          <a:xfrm flipH="1">
            <a:off x="1153372" y="4320007"/>
            <a:ext cx="107678" cy="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 flipV="1">
            <a:off x="1261050" y="4472418"/>
            <a:ext cx="0" cy="176104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 flipV="1">
            <a:off x="1588469" y="4464308"/>
            <a:ext cx="5193" cy="18421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Rett linje 134"/>
          <p:cNvCxnSpPr/>
          <p:nvPr/>
        </p:nvCxnSpPr>
        <p:spPr>
          <a:xfrm flipH="1">
            <a:off x="1584352" y="4456198"/>
            <a:ext cx="2252709" cy="1622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H="1">
            <a:off x="1153372" y="4472418"/>
            <a:ext cx="107678" cy="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1149350" y="4381424"/>
            <a:ext cx="2839703" cy="18078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 flipV="1">
            <a:off x="1263410" y="4319939"/>
            <a:ext cx="319246" cy="4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Rett linje 146"/>
          <p:cNvCxnSpPr/>
          <p:nvPr/>
        </p:nvCxnSpPr>
        <p:spPr>
          <a:xfrm flipH="1">
            <a:off x="1265138" y="4471093"/>
            <a:ext cx="323331" cy="1687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V="1">
            <a:off x="3839712" y="4301693"/>
            <a:ext cx="2448" cy="15027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pilkobling 62"/>
          <p:cNvCxnSpPr>
            <a:stCxn id="21" idx="1"/>
          </p:cNvCxnSpPr>
          <p:nvPr/>
        </p:nvCxnSpPr>
        <p:spPr>
          <a:xfrm flipH="1" flipV="1">
            <a:off x="3362627" y="4420857"/>
            <a:ext cx="1144646" cy="282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0858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VegGåendeOgSyklende (flate)</a:t>
            </a:r>
            <a:br>
              <a:rPr lang="nb-NO" dirty="0"/>
            </a:br>
            <a:r>
              <a:rPr lang="nb-NO" dirty="0"/>
              <a:t>Gammel Gang- og Sykkelveg 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5" y="2088575"/>
            <a:ext cx="4077269" cy="3686689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53" y="2088575"/>
            <a:ext cx="4143953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726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VegGåendeOgSyklende (flate)</a:t>
            </a:r>
            <a:br>
              <a:rPr lang="nb-NO" dirty="0"/>
            </a:br>
            <a:r>
              <a:rPr lang="nb-NO" dirty="0"/>
              <a:t>Ny Gang- og Sykkelveg 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5" y="2088575"/>
            <a:ext cx="4077269" cy="3686689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53" y="2088575"/>
            <a:ext cx="4143953" cy="3734321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 rot="16200000">
            <a:off x="1704393" y="3166117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Vegdekkekant                        </a:t>
            </a:r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894077" y="3075524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Veglenke (Elveg)</a:t>
            </a:r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3075810" y="3075525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Veglenke (Elveg)</a:t>
            </a:r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4166338" y="3075523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Veglenke (Elveg)</a:t>
            </a: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512997" y="3166117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Vegdekkekant                        </a:t>
            </a: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6925907" y="3156435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Vegdekkekant                        </a:t>
            </a:r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7066146" y="3065841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Veglenke (Elveg)</a:t>
            </a:r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8290954" y="3075524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Veglenke (Elveg)</a:t>
            </a:r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9217187" y="3164143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Vegdekkekant                        </a:t>
            </a:r>
          </a:p>
        </p:txBody>
      </p:sp>
      <p:sp>
        <p:nvSpPr>
          <p:cNvPr id="17" name="TekstSylinder 16"/>
          <p:cNvSpPr txBox="1"/>
          <p:nvPr/>
        </p:nvSpPr>
        <p:spPr>
          <a:xfrm rot="16200000">
            <a:off x="9397075" y="2952487"/>
            <a:ext cx="14538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Veglenke (Elveg)</a:t>
            </a:r>
          </a:p>
          <a:p>
            <a:endParaRPr lang="nb-NO" sz="900" b="1" dirty="0"/>
          </a:p>
        </p:txBody>
      </p:sp>
      <p:sp>
        <p:nvSpPr>
          <p:cNvPr id="18" name="TekstSylinder 17"/>
          <p:cNvSpPr txBox="1"/>
          <p:nvPr/>
        </p:nvSpPr>
        <p:spPr>
          <a:xfrm rot="16200000">
            <a:off x="9890033" y="3156434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Vegdekkekant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1528726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VegGåendeOgSyklende (flate)</a:t>
            </a:r>
            <a:br>
              <a:rPr lang="nb-NO" dirty="0"/>
            </a:br>
            <a:r>
              <a:rPr lang="nb-NO" dirty="0"/>
              <a:t>med fortau og gangveg med trapp</a:t>
            </a:r>
          </a:p>
        </p:txBody>
      </p:sp>
      <p:cxnSp>
        <p:nvCxnSpPr>
          <p:cNvPr id="6" name="Rett linje 5"/>
          <p:cNvCxnSpPr/>
          <p:nvPr/>
        </p:nvCxnSpPr>
        <p:spPr>
          <a:xfrm flipV="1">
            <a:off x="1149350" y="6070600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4557442" y="5497248"/>
            <a:ext cx="3426649" cy="185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1149350" y="5497248"/>
            <a:ext cx="3422650" cy="45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1149350" y="5282158"/>
            <a:ext cx="2691210" cy="126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>
            <a:off x="4134313" y="5275741"/>
            <a:ext cx="3839507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ihåndsform 14"/>
          <p:cNvSpPr/>
          <p:nvPr/>
        </p:nvSpPr>
        <p:spPr>
          <a:xfrm>
            <a:off x="1155622" y="578056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1205898" y="3232498"/>
            <a:ext cx="2052709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 (typeveg)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Fortau (typeveg)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</a:t>
            </a:r>
            <a:r>
              <a:rPr lang="nb-NO" sz="1000" dirty="0"/>
              <a:t>Trapp (typeveg)</a:t>
            </a:r>
          </a:p>
          <a:p>
            <a:r>
              <a:rPr lang="nb-NO" sz="1000" dirty="0"/>
              <a:t>                </a:t>
            </a:r>
            <a:r>
              <a:rPr lang="nb-NO" sz="1000" dirty="0">
                <a:solidFill>
                  <a:srgbClr val="FFC000"/>
                </a:solidFill>
              </a:rPr>
              <a:t>Gangveg (typeveg)</a:t>
            </a:r>
          </a:p>
        </p:txBody>
      </p:sp>
      <p:cxnSp>
        <p:nvCxnSpPr>
          <p:cNvPr id="17" name="Rett linje 16"/>
          <p:cNvCxnSpPr/>
          <p:nvPr/>
        </p:nvCxnSpPr>
        <p:spPr>
          <a:xfrm flipH="1">
            <a:off x="1298431" y="3362546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kstSylinder 17"/>
          <p:cNvSpPr txBox="1"/>
          <p:nvPr/>
        </p:nvSpPr>
        <p:spPr>
          <a:xfrm>
            <a:off x="1205898" y="4025301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tekst      Objekttype flater</a:t>
            </a:r>
          </a:p>
        </p:txBody>
      </p:sp>
      <p:cxnSp>
        <p:nvCxnSpPr>
          <p:cNvPr id="19" name="Rett linje 18"/>
          <p:cNvCxnSpPr/>
          <p:nvPr/>
        </p:nvCxnSpPr>
        <p:spPr>
          <a:xfrm flipH="1">
            <a:off x="1292899" y="3514099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ktangel 19"/>
          <p:cNvSpPr/>
          <p:nvPr/>
        </p:nvSpPr>
        <p:spPr>
          <a:xfrm>
            <a:off x="3594745" y="5808081"/>
            <a:ext cx="8589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1" name="Rektangel 20"/>
          <p:cNvSpPr/>
          <p:nvPr/>
        </p:nvSpPr>
        <p:spPr>
          <a:xfrm>
            <a:off x="4729365" y="4298383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cxnSp>
        <p:nvCxnSpPr>
          <p:cNvPr id="24" name="Rett pilkobling 23"/>
          <p:cNvCxnSpPr>
            <a:stCxn id="21" idx="2"/>
          </p:cNvCxnSpPr>
          <p:nvPr/>
        </p:nvCxnSpPr>
        <p:spPr>
          <a:xfrm flipH="1">
            <a:off x="5414963" y="4544604"/>
            <a:ext cx="13472" cy="7862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ihåndsform 24"/>
          <p:cNvSpPr/>
          <p:nvPr/>
        </p:nvSpPr>
        <p:spPr>
          <a:xfrm>
            <a:off x="1141064" y="5387022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6" name="TekstSylinder 25"/>
          <p:cNvSpPr txBox="1"/>
          <p:nvPr/>
        </p:nvSpPr>
        <p:spPr>
          <a:xfrm>
            <a:off x="1205898" y="2743645"/>
            <a:ext cx="2052709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VegFiktivGrense</a:t>
            </a:r>
          </a:p>
        </p:txBody>
      </p:sp>
      <p:cxnSp>
        <p:nvCxnSpPr>
          <p:cNvPr id="27" name="Rett linje 26"/>
          <p:cNvCxnSpPr/>
          <p:nvPr/>
        </p:nvCxnSpPr>
        <p:spPr>
          <a:xfrm flipH="1">
            <a:off x="1279384" y="2859853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V="1">
            <a:off x="3840560" y="4705926"/>
            <a:ext cx="0" cy="58517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/>
          <p:cNvCxnSpPr/>
          <p:nvPr/>
        </p:nvCxnSpPr>
        <p:spPr>
          <a:xfrm flipV="1">
            <a:off x="4134313" y="4705926"/>
            <a:ext cx="0" cy="57644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/>
          <p:cNvCxnSpPr/>
          <p:nvPr/>
        </p:nvCxnSpPr>
        <p:spPr>
          <a:xfrm flipV="1">
            <a:off x="3840560" y="3716463"/>
            <a:ext cx="0" cy="58517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 flipV="1">
            <a:off x="4134313" y="3716463"/>
            <a:ext cx="0" cy="58517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tt linje 42"/>
          <p:cNvCxnSpPr/>
          <p:nvPr/>
        </p:nvCxnSpPr>
        <p:spPr>
          <a:xfrm flipH="1">
            <a:off x="1279384" y="301609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H="1">
            <a:off x="3984016" y="4695284"/>
            <a:ext cx="3420" cy="702957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>
            <a:off x="3987435" y="3718395"/>
            <a:ext cx="1" cy="579988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3984016" y="4306532"/>
            <a:ext cx="3420" cy="388752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tt linje 53"/>
          <p:cNvCxnSpPr/>
          <p:nvPr/>
        </p:nvCxnSpPr>
        <p:spPr>
          <a:xfrm flipH="1">
            <a:off x="3830928" y="4306532"/>
            <a:ext cx="303385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840560" y="4714144"/>
            <a:ext cx="303385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 flipV="1">
            <a:off x="4134313" y="4306532"/>
            <a:ext cx="0" cy="40761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V="1">
            <a:off x="3840560" y="4306532"/>
            <a:ext cx="0" cy="40761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tt linje 59"/>
          <p:cNvCxnSpPr/>
          <p:nvPr/>
        </p:nvCxnSpPr>
        <p:spPr>
          <a:xfrm flipH="1">
            <a:off x="1292899" y="3659388"/>
            <a:ext cx="377995" cy="323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H="1">
            <a:off x="1292899" y="3814172"/>
            <a:ext cx="377995" cy="3231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pilkobling 62"/>
          <p:cNvCxnSpPr/>
          <p:nvPr/>
        </p:nvCxnSpPr>
        <p:spPr>
          <a:xfrm flipH="1" flipV="1">
            <a:off x="4050771" y="3916060"/>
            <a:ext cx="773906" cy="387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tt pilkobling 65"/>
          <p:cNvCxnSpPr/>
          <p:nvPr/>
        </p:nvCxnSpPr>
        <p:spPr>
          <a:xfrm flipH="1">
            <a:off x="4060403" y="4517413"/>
            <a:ext cx="764274" cy="529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tt pilkobling 68"/>
          <p:cNvCxnSpPr>
            <a:stCxn id="21" idx="1"/>
          </p:cNvCxnSpPr>
          <p:nvPr/>
        </p:nvCxnSpPr>
        <p:spPr>
          <a:xfrm flipH="1">
            <a:off x="4078690" y="4421494"/>
            <a:ext cx="650675" cy="56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linje 71"/>
          <p:cNvCxnSpPr/>
          <p:nvPr/>
        </p:nvCxnSpPr>
        <p:spPr>
          <a:xfrm flipH="1" flipV="1">
            <a:off x="3867099" y="5281950"/>
            <a:ext cx="267214" cy="41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Venstre klammeparentes 75"/>
          <p:cNvSpPr/>
          <p:nvPr/>
        </p:nvSpPr>
        <p:spPr>
          <a:xfrm>
            <a:off x="3532676" y="4298383"/>
            <a:ext cx="196341" cy="415761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7" name="Rektangel 76"/>
          <p:cNvSpPr/>
          <p:nvPr/>
        </p:nvSpPr>
        <p:spPr>
          <a:xfrm>
            <a:off x="2091053" y="4363578"/>
            <a:ext cx="146260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/>
              <a:t>Trapp i FKB-BygnAnlegg</a:t>
            </a:r>
          </a:p>
        </p:txBody>
      </p:sp>
      <p:sp>
        <p:nvSpPr>
          <p:cNvPr id="80" name="TekstSylinder 79"/>
          <p:cNvSpPr txBox="1"/>
          <p:nvPr/>
        </p:nvSpPr>
        <p:spPr>
          <a:xfrm>
            <a:off x="8886825" y="2028825"/>
            <a:ext cx="2628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I forbindelse med trapp skal vegflate deles opp mha VegFiktivGrense og høydene på Vegdekkekantene skal følge trappeforløpet.</a:t>
            </a:r>
          </a:p>
        </p:txBody>
      </p:sp>
    </p:spTree>
    <p:extLst>
      <p:ext uri="{BB962C8B-B14F-4D97-AF65-F5344CB8AC3E}">
        <p14:creationId xmlns:p14="http://schemas.microsoft.com/office/powerpoint/2010/main" val="42536573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297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811" y="1542787"/>
            <a:ext cx="6468378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476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85" y="1799966"/>
            <a:ext cx="6487430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159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964" y="2075942"/>
            <a:ext cx="3946836" cy="3162224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357" y="2066996"/>
            <a:ext cx="3927443" cy="3180115"/>
          </a:xfrm>
          <a:prstGeom prst="rect">
            <a:avLst/>
          </a:prstGeom>
        </p:spPr>
      </p:pic>
      <p:sp>
        <p:nvSpPr>
          <p:cNvPr id="7" name="Rektangel 6"/>
          <p:cNvSpPr/>
          <p:nvPr/>
        </p:nvSpPr>
        <p:spPr>
          <a:xfrm>
            <a:off x="1062678" y="5527195"/>
            <a:ext cx="89309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Eksempel på feilaktig registrert VegKjørende i forbindelse med gårdstun til venstre (rød avgrensing) og korrekt registrering til høyre. Veglenke fra FKB-Elveg skal benyttes som støtte i konstruksjonsarbeidet. </a:t>
            </a:r>
            <a:r>
              <a:rPr lang="nb-NO" i="1" dirty="0">
                <a:solidFill>
                  <a:srgbClr val="FF0000"/>
                </a:solidFill>
              </a:rPr>
              <a:t>NB! Bildet til høyre viser overkonstruksjon av objekttypen AnneVegarealAvgrensning!</a:t>
            </a:r>
          </a:p>
        </p:txBody>
      </p:sp>
    </p:spTree>
    <p:extLst>
      <p:ext uri="{BB962C8B-B14F-4D97-AF65-F5344CB8AC3E}">
        <p14:creationId xmlns:p14="http://schemas.microsoft.com/office/powerpoint/2010/main" val="1575973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6" y="1942727"/>
            <a:ext cx="4694794" cy="261880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157" y="1942727"/>
            <a:ext cx="4798643" cy="2651881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924000" y="5593636"/>
            <a:ext cx="1066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Eksempel på feilaktig registrert VegKjørende i forbindelse med VegAnnenAvgrensning til venstre (rød med skravur) og korrekt registrering til høyre. Veglenke fra FKB-Elveg skal benyttes som støtte i konstruksjonsarbeidet.</a:t>
            </a:r>
          </a:p>
        </p:txBody>
      </p:sp>
    </p:spTree>
    <p:extLst>
      <p:ext uri="{BB962C8B-B14F-4D97-AF65-F5344CB8AC3E}">
        <p14:creationId xmlns:p14="http://schemas.microsoft.com/office/powerpoint/2010/main" val="1900924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Generelle skisser - objekttyper u opsjoner2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433" y="1690688"/>
            <a:ext cx="7801527" cy="3882039"/>
          </a:xfrm>
          <a:prstGeom prst="rect">
            <a:avLst/>
          </a:prstGeom>
        </p:spPr>
      </p:pic>
      <p:sp>
        <p:nvSpPr>
          <p:cNvPr id="6" name="TekstSylinder 5"/>
          <p:cNvSpPr txBox="1"/>
          <p:nvPr/>
        </p:nvSpPr>
        <p:spPr>
          <a:xfrm rot="16200000">
            <a:off x="8683187" y="2885445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7" name="TekstSylinder 6"/>
          <p:cNvSpPr txBox="1"/>
          <p:nvPr/>
        </p:nvSpPr>
        <p:spPr>
          <a:xfrm rot="16200000">
            <a:off x="7915766" y="2885445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933754" y="264649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2725650" y="264649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2556035" y="2885444"/>
            <a:ext cx="135018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618470" y="2975104"/>
            <a:ext cx="152950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6770565" y="2885444"/>
            <a:ext cx="152950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3670892" y="288544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8478795" y="3064761"/>
            <a:ext cx="135018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  <p:cxnSp>
        <p:nvCxnSpPr>
          <p:cNvPr id="17" name="Rett pilkobling 16"/>
          <p:cNvCxnSpPr/>
          <p:nvPr/>
        </p:nvCxnSpPr>
        <p:spPr>
          <a:xfrm>
            <a:off x="9153886" y="3870657"/>
            <a:ext cx="84311" cy="735084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235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48" y="1461813"/>
            <a:ext cx="6115904" cy="3934374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3232150" y="2057400"/>
            <a:ext cx="6858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/>
              <a:t>Veglenke</a:t>
            </a:r>
          </a:p>
          <a:p>
            <a:r>
              <a:rPr lang="nb-NO" sz="800" b="1" dirty="0"/>
              <a:t>(Elveg)</a:t>
            </a:r>
          </a:p>
        </p:txBody>
      </p:sp>
      <p:sp>
        <p:nvSpPr>
          <p:cNvPr id="6" name="TekstSylinder 5"/>
          <p:cNvSpPr txBox="1"/>
          <p:nvPr/>
        </p:nvSpPr>
        <p:spPr>
          <a:xfrm>
            <a:off x="4349750" y="3035606"/>
            <a:ext cx="10287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/>
              <a:t>VegKjørende (flate)</a:t>
            </a:r>
          </a:p>
          <a:p>
            <a:r>
              <a:rPr lang="nb-NO" sz="800" b="1" dirty="0"/>
              <a:t>(FKB-Veg)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4273550" y="1666876"/>
            <a:ext cx="15240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/>
              <a:t>VegKjørende (flate – medium L)</a:t>
            </a:r>
          </a:p>
          <a:p>
            <a:r>
              <a:rPr lang="nb-NO" sz="800" b="1" dirty="0"/>
              <a:t>(FKB-Veg)</a:t>
            </a:r>
          </a:p>
        </p:txBody>
      </p:sp>
    </p:spTree>
    <p:extLst>
      <p:ext uri="{BB962C8B-B14F-4D97-AF65-F5344CB8AC3E}">
        <p14:creationId xmlns:p14="http://schemas.microsoft.com/office/powerpoint/2010/main" val="16588671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074" y="1367378"/>
            <a:ext cx="6277851" cy="5906324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>
            <a:off x="4337050" y="3918256"/>
            <a:ext cx="10287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/>
              <a:t>VegKjørende (flate)</a:t>
            </a:r>
          </a:p>
          <a:p>
            <a:r>
              <a:rPr lang="nb-NO" sz="800" b="1" dirty="0"/>
              <a:t>(FKB-Veg)</a:t>
            </a:r>
          </a:p>
        </p:txBody>
      </p:sp>
      <p:sp>
        <p:nvSpPr>
          <p:cNvPr id="6" name="TekstSylinder 5"/>
          <p:cNvSpPr txBox="1"/>
          <p:nvPr/>
        </p:nvSpPr>
        <p:spPr>
          <a:xfrm>
            <a:off x="5276850" y="2476500"/>
            <a:ext cx="8890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/>
              <a:t>Veglenke</a:t>
            </a:r>
          </a:p>
          <a:p>
            <a:r>
              <a:rPr lang="nb-NO" sz="800" b="1" dirty="0"/>
              <a:t>(Elveg)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7472995" y="3327178"/>
            <a:ext cx="146887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/>
              <a:t>AnnetVegarealAvgrensning</a:t>
            </a:r>
          </a:p>
          <a:p>
            <a:r>
              <a:rPr lang="nb-NO" sz="800" b="1" dirty="0"/>
              <a:t>(FKB-Veg)</a:t>
            </a:r>
          </a:p>
        </p:txBody>
      </p:sp>
    </p:spTree>
    <p:extLst>
      <p:ext uri="{BB962C8B-B14F-4D97-AF65-F5344CB8AC3E}">
        <p14:creationId xmlns:p14="http://schemas.microsoft.com/office/powerpoint/2010/main" val="8505210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Trafikkøykant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338" y="2185814"/>
            <a:ext cx="5363323" cy="2486372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6095999" y="2128083"/>
            <a:ext cx="157435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</a:t>
            </a:r>
          </a:p>
        </p:txBody>
      </p:sp>
    </p:spTree>
    <p:extLst>
      <p:ext uri="{BB962C8B-B14F-4D97-AF65-F5344CB8AC3E}">
        <p14:creationId xmlns:p14="http://schemas.microsoft.com/office/powerpoint/2010/main" val="19493969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Trafikkøykant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285" y="1690688"/>
            <a:ext cx="6125430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916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Trafikkøykant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706" y="1792311"/>
            <a:ext cx="6544588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408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Trafikkøykant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19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VegAnnenAvgrensning (flateavgrensninger)</a:t>
            </a:r>
            <a:br>
              <a:rPr lang="nb-NO" dirty="0"/>
            </a:br>
            <a:r>
              <a:rPr lang="nb-NO" dirty="0"/>
              <a:t>Gammel VegkantAnnetVegareal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177" y="2099209"/>
            <a:ext cx="5306165" cy="144800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425" y="3399266"/>
            <a:ext cx="4839375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319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VegAnnenAvgrensning (flateavgrensninger)</a:t>
            </a:r>
            <a:br>
              <a:rPr lang="nb-NO" dirty="0"/>
            </a:br>
            <a:r>
              <a:rPr lang="nb-NO" dirty="0"/>
              <a:t>samlebilde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947" r="986" b="1041"/>
          <a:stretch/>
        </p:blipFill>
        <p:spPr>
          <a:xfrm>
            <a:off x="4506119" y="2593571"/>
            <a:ext cx="4074635" cy="365760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" t="580" r="1151" b="1224"/>
          <a:stretch/>
        </p:blipFill>
        <p:spPr>
          <a:xfrm>
            <a:off x="473205" y="2593571"/>
            <a:ext cx="4032914" cy="3657600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8743778" y="1970881"/>
            <a:ext cx="33001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VegAnnenAvgrensning brukes for å avgrense vegflater mot annet areal (for eksempel avkjørsler, parkeringer langs vegen, åpne arealer som industriområder og gårdsplasser eller husvegger ved fortau eller gågater).</a:t>
            </a:r>
          </a:p>
          <a:p>
            <a:r>
              <a:rPr lang="nb-NO" i="1" dirty="0"/>
              <a:t>VegAnnenAvgrensning er aldri representert i mer enn en flate, altså vegflate på kun en side av avgrensingen.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792386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VegAnnenAvgrensning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67" y="2201113"/>
            <a:ext cx="4978653" cy="412966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19" y="2201113"/>
            <a:ext cx="6303397" cy="412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28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VegAnnenAvgrensning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846" y="3154925"/>
            <a:ext cx="5306165" cy="1448002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>
            <a:off x="5862918" y="4052421"/>
            <a:ext cx="1368611" cy="0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Sylinder 8"/>
          <p:cNvSpPr txBox="1"/>
          <p:nvPr/>
        </p:nvSpPr>
        <p:spPr>
          <a:xfrm>
            <a:off x="6012328" y="3597836"/>
            <a:ext cx="1278965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VegAnnenAvgrensning</a:t>
            </a:r>
          </a:p>
        </p:txBody>
      </p:sp>
      <p:sp>
        <p:nvSpPr>
          <p:cNvPr id="3" name="TekstSylinder 2"/>
          <p:cNvSpPr txBox="1"/>
          <p:nvPr/>
        </p:nvSpPr>
        <p:spPr>
          <a:xfrm>
            <a:off x="8603673" y="2512923"/>
            <a:ext cx="3075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Eksempel på registrering av VegAnnenAvgrensning i forbindelse med parkering langs vegen.</a:t>
            </a:r>
          </a:p>
        </p:txBody>
      </p:sp>
    </p:spTree>
    <p:extLst>
      <p:ext uri="{BB962C8B-B14F-4D97-AF65-F5344CB8AC3E}">
        <p14:creationId xmlns:p14="http://schemas.microsoft.com/office/powerpoint/2010/main" val="1636407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2679"/>
          </a:xfrm>
        </p:spPr>
        <p:txBody>
          <a:bodyPr/>
          <a:lstStyle/>
          <a:p>
            <a:r>
              <a:rPr lang="nb-NO" dirty="0"/>
              <a:t>Generelle skisser - objekttyper u opsjoner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822" y="1661480"/>
            <a:ext cx="5502757" cy="2174390"/>
          </a:xfrm>
          <a:prstGeom prst="rect">
            <a:avLst/>
          </a:prstGeom>
        </p:spPr>
      </p:pic>
      <p:pic>
        <p:nvPicPr>
          <p:cNvPr id="18" name="Bild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822" y="3943313"/>
            <a:ext cx="5502757" cy="2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612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VegfiktivGrense (flateavgrensninger)</a:t>
            </a:r>
            <a:br>
              <a:rPr lang="nb-NO" dirty="0"/>
            </a:br>
            <a:r>
              <a:rPr lang="nb-NO" dirty="0"/>
              <a:t>Gammel VegkantFiktiv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16" y="2512135"/>
            <a:ext cx="3089721" cy="3269645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937" y="2512134"/>
            <a:ext cx="4244630" cy="3269645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8553449" y="1993406"/>
            <a:ext cx="31677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VegFiktivGrense er alltid representert i to flater, altså det er vegflater på begge sider avgrensingen.</a:t>
            </a:r>
          </a:p>
        </p:txBody>
      </p:sp>
    </p:spTree>
    <p:extLst>
      <p:ext uri="{BB962C8B-B14F-4D97-AF65-F5344CB8AC3E}">
        <p14:creationId xmlns:p14="http://schemas.microsoft.com/office/powerpoint/2010/main" val="9845650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b="1" dirty="0">
                <a:solidFill>
                  <a:srgbClr val="FF0000"/>
                </a:solidFill>
              </a:rPr>
              <a:t>VEDLEGG EKSTRA BILDE KAP 3.7 før figur 40?: </a:t>
            </a:r>
            <a:r>
              <a:rPr lang="nb-NO" dirty="0" err="1"/>
              <a:t>VegfiktivGrense</a:t>
            </a:r>
            <a:r>
              <a:rPr lang="nb-NO" dirty="0"/>
              <a:t> (flateavgrensninger)</a:t>
            </a:r>
            <a:br>
              <a:rPr lang="nb-NO" dirty="0"/>
            </a:br>
            <a:r>
              <a:rPr lang="nb-NO" dirty="0"/>
              <a:t>Gammel VegkantFiktiv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287335CE-EF22-463F-AD6B-56B604787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452" y="2632208"/>
            <a:ext cx="5253890" cy="3368009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id="{D7A11085-6B88-4641-AB48-E7344860D6E4}"/>
              </a:ext>
            </a:extLst>
          </p:cNvPr>
          <p:cNvSpPr txBox="1"/>
          <p:nvPr/>
        </p:nvSpPr>
        <p:spPr>
          <a:xfrm>
            <a:off x="5361980" y="5815134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Google Street </a:t>
            </a:r>
            <a:r>
              <a:rPr lang="nb-NO" sz="800" b="1" dirty="0" err="1"/>
              <a:t>View</a:t>
            </a:r>
            <a:endParaRPr lang="nb-NO" sz="800" b="1" dirty="0"/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7CFD4321-2D00-4C9F-810E-DCB979FDB175}"/>
              </a:ext>
            </a:extLst>
          </p:cNvPr>
          <p:cNvSpPr txBox="1"/>
          <p:nvPr/>
        </p:nvSpPr>
        <p:spPr>
          <a:xfrm>
            <a:off x="1375214" y="5219037"/>
            <a:ext cx="2148956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</a:p>
        </p:txBody>
      </p: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C28FD37C-7710-4385-82E4-6907DF467EB8}"/>
              </a:ext>
            </a:extLst>
          </p:cNvPr>
          <p:cNvCxnSpPr/>
          <p:nvPr/>
        </p:nvCxnSpPr>
        <p:spPr>
          <a:xfrm flipH="1">
            <a:off x="1449051" y="5366609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>
            <a:extLst>
              <a:ext uri="{FF2B5EF4-FFF2-40B4-BE49-F238E27FC236}">
                <a16:creationId xmlns:a16="http://schemas.microsoft.com/office/drawing/2014/main" id="{79EBC530-457A-4488-8EEF-3973032A6586}"/>
              </a:ext>
            </a:extLst>
          </p:cNvPr>
          <p:cNvCxnSpPr/>
          <p:nvPr/>
        </p:nvCxnSpPr>
        <p:spPr>
          <a:xfrm>
            <a:off x="1449051" y="551905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>
            <a:extLst>
              <a:ext uri="{FF2B5EF4-FFF2-40B4-BE49-F238E27FC236}">
                <a16:creationId xmlns:a16="http://schemas.microsoft.com/office/drawing/2014/main" id="{3214554C-8591-44C9-A17C-9BE0D4957927}"/>
              </a:ext>
            </a:extLst>
          </p:cNvPr>
          <p:cNvCxnSpPr/>
          <p:nvPr/>
        </p:nvCxnSpPr>
        <p:spPr>
          <a:xfrm flipH="1">
            <a:off x="1449051" y="56626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>
            <a:extLst>
              <a:ext uri="{FF2B5EF4-FFF2-40B4-BE49-F238E27FC236}">
                <a16:creationId xmlns:a16="http://schemas.microsoft.com/office/drawing/2014/main" id="{C0862E10-BEA6-4AAB-98A8-ED55EBFBA86F}"/>
              </a:ext>
            </a:extLst>
          </p:cNvPr>
          <p:cNvCxnSpPr/>
          <p:nvPr/>
        </p:nvCxnSpPr>
        <p:spPr>
          <a:xfrm flipV="1">
            <a:off x="1446252" y="5813862"/>
            <a:ext cx="381985" cy="16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Bilde 20">
            <a:extLst>
              <a:ext uri="{FF2B5EF4-FFF2-40B4-BE49-F238E27FC236}">
                <a16:creationId xmlns:a16="http://schemas.microsoft.com/office/drawing/2014/main" id="{C41C6AA9-BB62-4E06-AB06-00D185E09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922" y="2632208"/>
            <a:ext cx="3921256" cy="3368009"/>
          </a:xfrm>
          <a:prstGeom prst="rect">
            <a:avLst/>
          </a:prstGeom>
        </p:spPr>
      </p:pic>
      <p:cxnSp>
        <p:nvCxnSpPr>
          <p:cNvPr id="17" name="Rett linje 16">
            <a:extLst>
              <a:ext uri="{FF2B5EF4-FFF2-40B4-BE49-F238E27FC236}">
                <a16:creationId xmlns:a16="http://schemas.microsoft.com/office/drawing/2014/main" id="{DE87BE4C-42D7-4B24-9FA4-3B5C101E3C6F}"/>
              </a:ext>
            </a:extLst>
          </p:cNvPr>
          <p:cNvCxnSpPr>
            <a:cxnSpLocks/>
          </p:cNvCxnSpPr>
          <p:nvPr/>
        </p:nvCxnSpPr>
        <p:spPr>
          <a:xfrm flipH="1" flipV="1">
            <a:off x="1573819" y="3141671"/>
            <a:ext cx="156948" cy="11798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>
            <a:extLst>
              <a:ext uri="{FF2B5EF4-FFF2-40B4-BE49-F238E27FC236}">
                <a16:creationId xmlns:a16="http://schemas.microsoft.com/office/drawing/2014/main" id="{290F833B-199D-4EF2-B26D-28FB60C74549}"/>
              </a:ext>
            </a:extLst>
          </p:cNvPr>
          <p:cNvCxnSpPr>
            <a:cxnSpLocks/>
          </p:cNvCxnSpPr>
          <p:nvPr/>
        </p:nvCxnSpPr>
        <p:spPr>
          <a:xfrm flipH="1" flipV="1">
            <a:off x="3524170" y="4741588"/>
            <a:ext cx="1755015" cy="12586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>
            <a:extLst>
              <a:ext uri="{FF2B5EF4-FFF2-40B4-BE49-F238E27FC236}">
                <a16:creationId xmlns:a16="http://schemas.microsoft.com/office/drawing/2014/main" id="{AAD0A9F1-F91B-4C48-986A-A5F2E4E79CEA}"/>
              </a:ext>
            </a:extLst>
          </p:cNvPr>
          <p:cNvCxnSpPr>
            <a:cxnSpLocks/>
          </p:cNvCxnSpPr>
          <p:nvPr/>
        </p:nvCxnSpPr>
        <p:spPr>
          <a:xfrm flipH="1" flipV="1">
            <a:off x="1730767" y="3259658"/>
            <a:ext cx="695125" cy="5948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>
            <a:extLst>
              <a:ext uri="{FF2B5EF4-FFF2-40B4-BE49-F238E27FC236}">
                <a16:creationId xmlns:a16="http://schemas.microsoft.com/office/drawing/2014/main" id="{9E4C08EA-16DD-4F60-9FD9-47F8F950D419}"/>
              </a:ext>
            </a:extLst>
          </p:cNvPr>
          <p:cNvCxnSpPr>
            <a:cxnSpLocks/>
          </p:cNvCxnSpPr>
          <p:nvPr/>
        </p:nvCxnSpPr>
        <p:spPr>
          <a:xfrm flipH="1" flipV="1">
            <a:off x="1309452" y="2939929"/>
            <a:ext cx="264366" cy="2017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>
            <a:extLst>
              <a:ext uri="{FF2B5EF4-FFF2-40B4-BE49-F238E27FC236}">
                <a16:creationId xmlns:a16="http://schemas.microsoft.com/office/drawing/2014/main" id="{1ED47F28-5633-4495-B024-CDAC3BDBB9CD}"/>
              </a:ext>
            </a:extLst>
          </p:cNvPr>
          <p:cNvCxnSpPr>
            <a:cxnSpLocks/>
          </p:cNvCxnSpPr>
          <p:nvPr/>
        </p:nvCxnSpPr>
        <p:spPr>
          <a:xfrm flipH="1" flipV="1">
            <a:off x="2425893" y="3854484"/>
            <a:ext cx="1098277" cy="887104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Rett linje 34">
            <a:extLst>
              <a:ext uri="{FF2B5EF4-FFF2-40B4-BE49-F238E27FC236}">
                <a16:creationId xmlns:a16="http://schemas.microsoft.com/office/drawing/2014/main" id="{F7CA9235-68F0-4B89-83DF-30DC0708CC8D}"/>
              </a:ext>
            </a:extLst>
          </p:cNvPr>
          <p:cNvCxnSpPr>
            <a:cxnSpLocks/>
          </p:cNvCxnSpPr>
          <p:nvPr/>
        </p:nvCxnSpPr>
        <p:spPr>
          <a:xfrm flipH="1" flipV="1">
            <a:off x="4602457" y="4023933"/>
            <a:ext cx="1948740" cy="81886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>
            <a:extLst>
              <a:ext uri="{FF2B5EF4-FFF2-40B4-BE49-F238E27FC236}">
                <a16:creationId xmlns:a16="http://schemas.microsoft.com/office/drawing/2014/main" id="{1561A347-0C8E-477A-9A92-A818E98D1E96}"/>
              </a:ext>
            </a:extLst>
          </p:cNvPr>
          <p:cNvCxnSpPr>
            <a:cxnSpLocks/>
          </p:cNvCxnSpPr>
          <p:nvPr/>
        </p:nvCxnSpPr>
        <p:spPr>
          <a:xfrm flipH="1" flipV="1">
            <a:off x="2425892" y="3185738"/>
            <a:ext cx="833424" cy="3713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>
            <a:extLst>
              <a:ext uri="{FF2B5EF4-FFF2-40B4-BE49-F238E27FC236}">
                <a16:creationId xmlns:a16="http://schemas.microsoft.com/office/drawing/2014/main" id="{2320C5BB-9C21-4578-9FBB-627C4EB0A382}"/>
              </a:ext>
            </a:extLst>
          </p:cNvPr>
          <p:cNvCxnSpPr>
            <a:cxnSpLocks/>
          </p:cNvCxnSpPr>
          <p:nvPr/>
        </p:nvCxnSpPr>
        <p:spPr>
          <a:xfrm flipH="1" flipV="1">
            <a:off x="1309451" y="2789618"/>
            <a:ext cx="858044" cy="3105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>
            <a:extLst>
              <a:ext uri="{FF2B5EF4-FFF2-40B4-BE49-F238E27FC236}">
                <a16:creationId xmlns:a16="http://schemas.microsoft.com/office/drawing/2014/main" id="{08B62243-839B-47D8-9DEC-E5C260D8C4AC}"/>
              </a:ext>
            </a:extLst>
          </p:cNvPr>
          <p:cNvCxnSpPr>
            <a:cxnSpLocks/>
          </p:cNvCxnSpPr>
          <p:nvPr/>
        </p:nvCxnSpPr>
        <p:spPr>
          <a:xfrm flipV="1">
            <a:off x="2167495" y="3090429"/>
            <a:ext cx="533802" cy="97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>
            <a:extLst>
              <a:ext uri="{FF2B5EF4-FFF2-40B4-BE49-F238E27FC236}">
                <a16:creationId xmlns:a16="http://schemas.microsoft.com/office/drawing/2014/main" id="{8CB159EE-D7C6-4079-B456-1A16DAA8F688}"/>
              </a:ext>
            </a:extLst>
          </p:cNvPr>
          <p:cNvCxnSpPr>
            <a:cxnSpLocks/>
          </p:cNvCxnSpPr>
          <p:nvPr/>
        </p:nvCxnSpPr>
        <p:spPr>
          <a:xfrm flipV="1">
            <a:off x="2434396" y="3132786"/>
            <a:ext cx="266901" cy="480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>
            <a:extLst>
              <a:ext uri="{FF2B5EF4-FFF2-40B4-BE49-F238E27FC236}">
                <a16:creationId xmlns:a16="http://schemas.microsoft.com/office/drawing/2014/main" id="{87A32E82-47B9-43FC-A271-731A06F04A95}"/>
              </a:ext>
            </a:extLst>
          </p:cNvPr>
          <p:cNvCxnSpPr>
            <a:cxnSpLocks/>
          </p:cNvCxnSpPr>
          <p:nvPr/>
        </p:nvCxnSpPr>
        <p:spPr>
          <a:xfrm flipV="1">
            <a:off x="3259316" y="3460419"/>
            <a:ext cx="533242" cy="9665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Rett linje 54">
            <a:extLst>
              <a:ext uri="{FF2B5EF4-FFF2-40B4-BE49-F238E27FC236}">
                <a16:creationId xmlns:a16="http://schemas.microsoft.com/office/drawing/2014/main" id="{7F76ACAC-0875-4B05-BDFC-AD0040D72CB2}"/>
              </a:ext>
            </a:extLst>
          </p:cNvPr>
          <p:cNvCxnSpPr>
            <a:cxnSpLocks/>
          </p:cNvCxnSpPr>
          <p:nvPr/>
        </p:nvCxnSpPr>
        <p:spPr>
          <a:xfrm flipV="1">
            <a:off x="4602457" y="3616780"/>
            <a:ext cx="781185" cy="39648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>
            <a:extLst>
              <a:ext uri="{FF2B5EF4-FFF2-40B4-BE49-F238E27FC236}">
                <a16:creationId xmlns:a16="http://schemas.microsoft.com/office/drawing/2014/main" id="{741B7137-A8E6-4DE3-8F37-C9E810DCA610}"/>
              </a:ext>
            </a:extLst>
          </p:cNvPr>
          <p:cNvCxnSpPr>
            <a:cxnSpLocks/>
          </p:cNvCxnSpPr>
          <p:nvPr/>
        </p:nvCxnSpPr>
        <p:spPr>
          <a:xfrm flipV="1">
            <a:off x="3961375" y="3259658"/>
            <a:ext cx="947082" cy="25409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>
            <a:extLst>
              <a:ext uri="{FF2B5EF4-FFF2-40B4-BE49-F238E27FC236}">
                <a16:creationId xmlns:a16="http://schemas.microsoft.com/office/drawing/2014/main" id="{81223A02-9B96-4DB2-A738-6BD984236DF4}"/>
              </a:ext>
            </a:extLst>
          </p:cNvPr>
          <p:cNvCxnSpPr>
            <a:cxnSpLocks/>
          </p:cNvCxnSpPr>
          <p:nvPr/>
        </p:nvCxnSpPr>
        <p:spPr>
          <a:xfrm>
            <a:off x="3787836" y="3455741"/>
            <a:ext cx="173539" cy="4803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>
            <a:extLst>
              <a:ext uri="{FF2B5EF4-FFF2-40B4-BE49-F238E27FC236}">
                <a16:creationId xmlns:a16="http://schemas.microsoft.com/office/drawing/2014/main" id="{857FDE11-633E-42E3-A104-AC0BCA5FD644}"/>
              </a:ext>
            </a:extLst>
          </p:cNvPr>
          <p:cNvCxnSpPr>
            <a:cxnSpLocks/>
          </p:cNvCxnSpPr>
          <p:nvPr/>
        </p:nvCxnSpPr>
        <p:spPr>
          <a:xfrm>
            <a:off x="3259316" y="3557070"/>
            <a:ext cx="1343141" cy="466863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>
            <a:extLst>
              <a:ext uri="{FF2B5EF4-FFF2-40B4-BE49-F238E27FC236}">
                <a16:creationId xmlns:a16="http://schemas.microsoft.com/office/drawing/2014/main" id="{7AEF112C-0459-4552-8422-4AD8EFC8D37F}"/>
              </a:ext>
            </a:extLst>
          </p:cNvPr>
          <p:cNvCxnSpPr>
            <a:cxnSpLocks/>
          </p:cNvCxnSpPr>
          <p:nvPr/>
        </p:nvCxnSpPr>
        <p:spPr>
          <a:xfrm>
            <a:off x="2167495" y="3096136"/>
            <a:ext cx="264367" cy="84725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Rett linje 69">
            <a:extLst>
              <a:ext uri="{FF2B5EF4-FFF2-40B4-BE49-F238E27FC236}">
                <a16:creationId xmlns:a16="http://schemas.microsoft.com/office/drawing/2014/main" id="{F78D0E1D-91CD-4729-B515-9671FD61EE06}"/>
              </a:ext>
            </a:extLst>
          </p:cNvPr>
          <p:cNvCxnSpPr>
            <a:cxnSpLocks/>
          </p:cNvCxnSpPr>
          <p:nvPr/>
        </p:nvCxnSpPr>
        <p:spPr>
          <a:xfrm flipH="1" flipV="1">
            <a:off x="7554725" y="3325966"/>
            <a:ext cx="627796" cy="1539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Rett linje 72">
            <a:extLst>
              <a:ext uri="{FF2B5EF4-FFF2-40B4-BE49-F238E27FC236}">
                <a16:creationId xmlns:a16="http://schemas.microsoft.com/office/drawing/2014/main" id="{B62C4B27-7DD4-432B-94D5-E38A69A631A1}"/>
              </a:ext>
            </a:extLst>
          </p:cNvPr>
          <p:cNvCxnSpPr>
            <a:cxnSpLocks/>
          </p:cNvCxnSpPr>
          <p:nvPr/>
        </p:nvCxnSpPr>
        <p:spPr>
          <a:xfrm flipH="1" flipV="1">
            <a:off x="7215432" y="2507688"/>
            <a:ext cx="123104" cy="3107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>
            <a:extLst>
              <a:ext uri="{FF2B5EF4-FFF2-40B4-BE49-F238E27FC236}">
                <a16:creationId xmlns:a16="http://schemas.microsoft.com/office/drawing/2014/main" id="{EA211F0B-6401-4CB1-A878-87E961295A1B}"/>
              </a:ext>
            </a:extLst>
          </p:cNvPr>
          <p:cNvCxnSpPr>
            <a:cxnSpLocks/>
          </p:cNvCxnSpPr>
          <p:nvPr/>
        </p:nvCxnSpPr>
        <p:spPr>
          <a:xfrm flipH="1" flipV="1">
            <a:off x="8467998" y="5511036"/>
            <a:ext cx="280905" cy="67635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>
            <a:extLst>
              <a:ext uri="{FF2B5EF4-FFF2-40B4-BE49-F238E27FC236}">
                <a16:creationId xmlns:a16="http://schemas.microsoft.com/office/drawing/2014/main" id="{52871085-63CC-44DB-8533-D5BA89C9BA19}"/>
              </a:ext>
            </a:extLst>
          </p:cNvPr>
          <p:cNvCxnSpPr>
            <a:cxnSpLocks/>
          </p:cNvCxnSpPr>
          <p:nvPr/>
        </p:nvCxnSpPr>
        <p:spPr>
          <a:xfrm flipH="1" flipV="1">
            <a:off x="7961976" y="2632209"/>
            <a:ext cx="408638" cy="96155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Rett linje 77">
            <a:extLst>
              <a:ext uri="{FF2B5EF4-FFF2-40B4-BE49-F238E27FC236}">
                <a16:creationId xmlns:a16="http://schemas.microsoft.com/office/drawing/2014/main" id="{42D111FC-D1B1-4C75-9320-ADFE7AE72BA9}"/>
              </a:ext>
            </a:extLst>
          </p:cNvPr>
          <p:cNvCxnSpPr>
            <a:cxnSpLocks/>
          </p:cNvCxnSpPr>
          <p:nvPr/>
        </p:nvCxnSpPr>
        <p:spPr>
          <a:xfrm flipH="1" flipV="1">
            <a:off x="8558707" y="4059626"/>
            <a:ext cx="380392" cy="898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>
            <a:extLst>
              <a:ext uri="{FF2B5EF4-FFF2-40B4-BE49-F238E27FC236}">
                <a16:creationId xmlns:a16="http://schemas.microsoft.com/office/drawing/2014/main" id="{D048E7CA-401A-44BF-AA6F-D772954C1AA0}"/>
              </a:ext>
            </a:extLst>
          </p:cNvPr>
          <p:cNvCxnSpPr>
            <a:cxnSpLocks/>
          </p:cNvCxnSpPr>
          <p:nvPr/>
        </p:nvCxnSpPr>
        <p:spPr>
          <a:xfrm flipH="1" flipV="1">
            <a:off x="9108298" y="5399763"/>
            <a:ext cx="380392" cy="898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Rett linje 80">
            <a:extLst>
              <a:ext uri="{FF2B5EF4-FFF2-40B4-BE49-F238E27FC236}">
                <a16:creationId xmlns:a16="http://schemas.microsoft.com/office/drawing/2014/main" id="{F551A135-2B4D-4140-8912-CF0A45A1B455}"/>
              </a:ext>
            </a:extLst>
          </p:cNvPr>
          <p:cNvCxnSpPr>
            <a:cxnSpLocks/>
          </p:cNvCxnSpPr>
          <p:nvPr/>
        </p:nvCxnSpPr>
        <p:spPr>
          <a:xfrm flipH="1" flipV="1">
            <a:off x="8180418" y="2507688"/>
            <a:ext cx="380392" cy="898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Rett linje 81">
            <a:extLst>
              <a:ext uri="{FF2B5EF4-FFF2-40B4-BE49-F238E27FC236}">
                <a16:creationId xmlns:a16="http://schemas.microsoft.com/office/drawing/2014/main" id="{58BEAB9B-0D51-4B61-8F9A-30895F8193E6}"/>
              </a:ext>
            </a:extLst>
          </p:cNvPr>
          <p:cNvCxnSpPr>
            <a:cxnSpLocks/>
          </p:cNvCxnSpPr>
          <p:nvPr/>
        </p:nvCxnSpPr>
        <p:spPr>
          <a:xfrm flipH="1" flipV="1">
            <a:off x="8767864" y="3888133"/>
            <a:ext cx="380392" cy="898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>
            <a:extLst>
              <a:ext uri="{FF2B5EF4-FFF2-40B4-BE49-F238E27FC236}">
                <a16:creationId xmlns:a16="http://schemas.microsoft.com/office/drawing/2014/main" id="{A5F7B926-AFAE-4B44-B2A3-2F520CF35AD2}"/>
              </a:ext>
            </a:extLst>
          </p:cNvPr>
          <p:cNvCxnSpPr>
            <a:cxnSpLocks/>
          </p:cNvCxnSpPr>
          <p:nvPr/>
        </p:nvCxnSpPr>
        <p:spPr>
          <a:xfrm flipH="1" flipV="1">
            <a:off x="9418846" y="5396666"/>
            <a:ext cx="380392" cy="898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>
            <a:extLst>
              <a:ext uri="{FF2B5EF4-FFF2-40B4-BE49-F238E27FC236}">
                <a16:creationId xmlns:a16="http://schemas.microsoft.com/office/drawing/2014/main" id="{0BADBA33-227C-4B9A-B7F1-91592349FA12}"/>
              </a:ext>
            </a:extLst>
          </p:cNvPr>
          <p:cNvCxnSpPr>
            <a:cxnSpLocks/>
          </p:cNvCxnSpPr>
          <p:nvPr/>
        </p:nvCxnSpPr>
        <p:spPr>
          <a:xfrm flipH="1" flipV="1">
            <a:off x="8370614" y="3614526"/>
            <a:ext cx="188093" cy="44200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Rett linje 87">
            <a:extLst>
              <a:ext uri="{FF2B5EF4-FFF2-40B4-BE49-F238E27FC236}">
                <a16:creationId xmlns:a16="http://schemas.microsoft.com/office/drawing/2014/main" id="{7DFE2AC0-A5B9-4AAB-98B7-6108396C0C53}"/>
              </a:ext>
            </a:extLst>
          </p:cNvPr>
          <p:cNvCxnSpPr>
            <a:cxnSpLocks/>
          </p:cNvCxnSpPr>
          <p:nvPr/>
        </p:nvCxnSpPr>
        <p:spPr>
          <a:xfrm flipH="1" flipV="1">
            <a:off x="8948772" y="4967501"/>
            <a:ext cx="159526" cy="429165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Rett linje 89">
            <a:extLst>
              <a:ext uri="{FF2B5EF4-FFF2-40B4-BE49-F238E27FC236}">
                <a16:creationId xmlns:a16="http://schemas.microsoft.com/office/drawing/2014/main" id="{EBA3BDB4-12C6-4DE5-AF39-273587C28B7B}"/>
              </a:ext>
            </a:extLst>
          </p:cNvPr>
          <p:cNvCxnSpPr>
            <a:cxnSpLocks/>
          </p:cNvCxnSpPr>
          <p:nvPr/>
        </p:nvCxnSpPr>
        <p:spPr>
          <a:xfrm>
            <a:off x="8180418" y="4868181"/>
            <a:ext cx="284242" cy="64994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Rett linje 93">
            <a:extLst>
              <a:ext uri="{FF2B5EF4-FFF2-40B4-BE49-F238E27FC236}">
                <a16:creationId xmlns:a16="http://schemas.microsoft.com/office/drawing/2014/main" id="{15AF02D0-8828-4E5E-BD89-50572966E495}"/>
              </a:ext>
            </a:extLst>
          </p:cNvPr>
          <p:cNvCxnSpPr>
            <a:cxnSpLocks/>
          </p:cNvCxnSpPr>
          <p:nvPr/>
        </p:nvCxnSpPr>
        <p:spPr>
          <a:xfrm>
            <a:off x="7336603" y="2802031"/>
            <a:ext cx="208793" cy="528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Rett linje 95">
            <a:extLst>
              <a:ext uri="{FF2B5EF4-FFF2-40B4-BE49-F238E27FC236}">
                <a16:creationId xmlns:a16="http://schemas.microsoft.com/office/drawing/2014/main" id="{9B31DD02-B5F2-46C2-90F6-47365DE65222}"/>
              </a:ext>
            </a:extLst>
          </p:cNvPr>
          <p:cNvCxnSpPr>
            <a:cxnSpLocks/>
          </p:cNvCxnSpPr>
          <p:nvPr/>
        </p:nvCxnSpPr>
        <p:spPr>
          <a:xfrm>
            <a:off x="8569866" y="3406587"/>
            <a:ext cx="197998" cy="49295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>
            <a:extLst>
              <a:ext uri="{FF2B5EF4-FFF2-40B4-BE49-F238E27FC236}">
                <a16:creationId xmlns:a16="http://schemas.microsoft.com/office/drawing/2014/main" id="{88893CDF-092D-4950-A00A-1CDA20907223}"/>
              </a:ext>
            </a:extLst>
          </p:cNvPr>
          <p:cNvCxnSpPr>
            <a:cxnSpLocks/>
          </p:cNvCxnSpPr>
          <p:nvPr/>
        </p:nvCxnSpPr>
        <p:spPr>
          <a:xfrm>
            <a:off x="9148256" y="4801508"/>
            <a:ext cx="270590" cy="595158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Frihåndsform: figur 99">
            <a:extLst>
              <a:ext uri="{FF2B5EF4-FFF2-40B4-BE49-F238E27FC236}">
                <a16:creationId xmlns:a16="http://schemas.microsoft.com/office/drawing/2014/main" id="{0D2E8A23-0F33-463E-B8B6-583B1E76C270}"/>
              </a:ext>
            </a:extLst>
          </p:cNvPr>
          <p:cNvSpPr/>
          <p:nvPr/>
        </p:nvSpPr>
        <p:spPr>
          <a:xfrm>
            <a:off x="7022461" y="3290026"/>
            <a:ext cx="532263" cy="171269"/>
          </a:xfrm>
          <a:custGeom>
            <a:avLst/>
            <a:gdLst>
              <a:gd name="connsiteX0" fmla="*/ 532263 w 532263"/>
              <a:gd name="connsiteY0" fmla="*/ 34791 h 171269"/>
              <a:gd name="connsiteX1" fmla="*/ 388961 w 532263"/>
              <a:gd name="connsiteY1" fmla="*/ 672 h 171269"/>
              <a:gd name="connsiteX2" fmla="*/ 197893 w 532263"/>
              <a:gd name="connsiteY2" fmla="*/ 62087 h 171269"/>
              <a:gd name="connsiteX3" fmla="*/ 0 w 532263"/>
              <a:gd name="connsiteY3" fmla="*/ 171269 h 171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2263" h="171269">
                <a:moveTo>
                  <a:pt x="532263" y="34791"/>
                </a:moveTo>
                <a:cubicBezTo>
                  <a:pt x="488476" y="15457"/>
                  <a:pt x="444689" y="-3877"/>
                  <a:pt x="388961" y="672"/>
                </a:cubicBezTo>
                <a:cubicBezTo>
                  <a:pt x="333233" y="5221"/>
                  <a:pt x="262720" y="33654"/>
                  <a:pt x="197893" y="62087"/>
                </a:cubicBezTo>
                <a:cubicBezTo>
                  <a:pt x="133066" y="90520"/>
                  <a:pt x="66533" y="130894"/>
                  <a:pt x="0" y="171269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1" name="Frihåndsform: figur 100">
            <a:extLst>
              <a:ext uri="{FF2B5EF4-FFF2-40B4-BE49-F238E27FC236}">
                <a16:creationId xmlns:a16="http://schemas.microsoft.com/office/drawing/2014/main" id="{81B018B8-B84F-4BDE-8B14-A5103F66719A}"/>
              </a:ext>
            </a:extLst>
          </p:cNvPr>
          <p:cNvSpPr/>
          <p:nvPr/>
        </p:nvSpPr>
        <p:spPr>
          <a:xfrm>
            <a:off x="6797273" y="2806202"/>
            <a:ext cx="532263" cy="307075"/>
          </a:xfrm>
          <a:custGeom>
            <a:avLst/>
            <a:gdLst>
              <a:gd name="connsiteX0" fmla="*/ 532263 w 532263"/>
              <a:gd name="connsiteY0" fmla="*/ 0 h 307075"/>
              <a:gd name="connsiteX1" fmla="*/ 402609 w 532263"/>
              <a:gd name="connsiteY1" fmla="*/ 116006 h 307075"/>
              <a:gd name="connsiteX2" fmla="*/ 163773 w 532263"/>
              <a:gd name="connsiteY2" fmla="*/ 252484 h 307075"/>
              <a:gd name="connsiteX3" fmla="*/ 0 w 532263"/>
              <a:gd name="connsiteY3" fmla="*/ 307075 h 30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2263" h="307075">
                <a:moveTo>
                  <a:pt x="532263" y="0"/>
                </a:moveTo>
                <a:cubicBezTo>
                  <a:pt x="498143" y="36962"/>
                  <a:pt x="464024" y="73925"/>
                  <a:pt x="402609" y="116006"/>
                </a:cubicBezTo>
                <a:cubicBezTo>
                  <a:pt x="341194" y="158087"/>
                  <a:pt x="230874" y="220639"/>
                  <a:pt x="163773" y="252484"/>
                </a:cubicBezTo>
                <a:cubicBezTo>
                  <a:pt x="96672" y="284329"/>
                  <a:pt x="48336" y="295702"/>
                  <a:pt x="0" y="307075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2" name="Frihåndsform: figur 101">
            <a:extLst>
              <a:ext uri="{FF2B5EF4-FFF2-40B4-BE49-F238E27FC236}">
                <a16:creationId xmlns:a16="http://schemas.microsoft.com/office/drawing/2014/main" id="{620A97F4-D298-47D0-92B4-592A28AC10A7}"/>
              </a:ext>
            </a:extLst>
          </p:cNvPr>
          <p:cNvSpPr/>
          <p:nvPr/>
        </p:nvSpPr>
        <p:spPr>
          <a:xfrm>
            <a:off x="8564658" y="2819850"/>
            <a:ext cx="921224" cy="592763"/>
          </a:xfrm>
          <a:custGeom>
            <a:avLst/>
            <a:gdLst>
              <a:gd name="connsiteX0" fmla="*/ 0 w 921224"/>
              <a:gd name="connsiteY0" fmla="*/ 586854 h 592763"/>
              <a:gd name="connsiteX1" fmla="*/ 109182 w 921224"/>
              <a:gd name="connsiteY1" fmla="*/ 586854 h 592763"/>
              <a:gd name="connsiteX2" fmla="*/ 279779 w 921224"/>
              <a:gd name="connsiteY2" fmla="*/ 525439 h 592763"/>
              <a:gd name="connsiteX3" fmla="*/ 450376 w 921224"/>
              <a:gd name="connsiteY3" fmla="*/ 457200 h 592763"/>
              <a:gd name="connsiteX4" fmla="*/ 504967 w 921224"/>
              <a:gd name="connsiteY4" fmla="*/ 348018 h 592763"/>
              <a:gd name="connsiteX5" fmla="*/ 552735 w 921224"/>
              <a:gd name="connsiteY5" fmla="*/ 232012 h 592763"/>
              <a:gd name="connsiteX6" fmla="*/ 921224 w 921224"/>
              <a:gd name="connsiteY6" fmla="*/ 0 h 592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224" h="592763">
                <a:moveTo>
                  <a:pt x="0" y="586854"/>
                </a:moveTo>
                <a:cubicBezTo>
                  <a:pt x="31276" y="591972"/>
                  <a:pt x="62552" y="597090"/>
                  <a:pt x="109182" y="586854"/>
                </a:cubicBezTo>
                <a:cubicBezTo>
                  <a:pt x="155812" y="576618"/>
                  <a:pt x="222913" y="547048"/>
                  <a:pt x="279779" y="525439"/>
                </a:cubicBezTo>
                <a:cubicBezTo>
                  <a:pt x="336645" y="503830"/>
                  <a:pt x="412845" y="486770"/>
                  <a:pt x="450376" y="457200"/>
                </a:cubicBezTo>
                <a:cubicBezTo>
                  <a:pt x="487907" y="427630"/>
                  <a:pt x="487907" y="385549"/>
                  <a:pt x="504967" y="348018"/>
                </a:cubicBezTo>
                <a:cubicBezTo>
                  <a:pt x="522027" y="310487"/>
                  <a:pt x="483359" y="290015"/>
                  <a:pt x="552735" y="232012"/>
                </a:cubicBezTo>
                <a:cubicBezTo>
                  <a:pt x="622111" y="174009"/>
                  <a:pt x="771667" y="87004"/>
                  <a:pt x="921224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3" name="Frihåndsform: figur 102">
            <a:extLst>
              <a:ext uri="{FF2B5EF4-FFF2-40B4-BE49-F238E27FC236}">
                <a16:creationId xmlns:a16="http://schemas.microsoft.com/office/drawing/2014/main" id="{1922EEF4-CB9D-4546-92E3-35CCF1B98E35}"/>
              </a:ext>
            </a:extLst>
          </p:cNvPr>
          <p:cNvSpPr/>
          <p:nvPr/>
        </p:nvSpPr>
        <p:spPr>
          <a:xfrm>
            <a:off x="8776199" y="3161044"/>
            <a:ext cx="1207826" cy="730155"/>
          </a:xfrm>
          <a:custGeom>
            <a:avLst/>
            <a:gdLst>
              <a:gd name="connsiteX0" fmla="*/ 0 w 1207826"/>
              <a:gd name="connsiteY0" fmla="*/ 730155 h 730155"/>
              <a:gd name="connsiteX1" fmla="*/ 197892 w 1207826"/>
              <a:gd name="connsiteY1" fmla="*/ 661917 h 730155"/>
              <a:gd name="connsiteX2" fmla="*/ 361665 w 1207826"/>
              <a:gd name="connsiteY2" fmla="*/ 518615 h 730155"/>
              <a:gd name="connsiteX3" fmla="*/ 518615 w 1207826"/>
              <a:gd name="connsiteY3" fmla="*/ 361666 h 730155"/>
              <a:gd name="connsiteX4" fmla="*/ 1207826 w 1207826"/>
              <a:gd name="connsiteY4" fmla="*/ 0 h 730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7826" h="730155">
                <a:moveTo>
                  <a:pt x="0" y="730155"/>
                </a:moveTo>
                <a:cubicBezTo>
                  <a:pt x="68807" y="713664"/>
                  <a:pt x="137615" y="697174"/>
                  <a:pt x="197892" y="661917"/>
                </a:cubicBezTo>
                <a:cubicBezTo>
                  <a:pt x="258169" y="626660"/>
                  <a:pt x="308211" y="568657"/>
                  <a:pt x="361665" y="518615"/>
                </a:cubicBezTo>
                <a:cubicBezTo>
                  <a:pt x="415119" y="468573"/>
                  <a:pt x="377588" y="448102"/>
                  <a:pt x="518615" y="361666"/>
                </a:cubicBezTo>
                <a:cubicBezTo>
                  <a:pt x="659642" y="275230"/>
                  <a:pt x="933734" y="137615"/>
                  <a:pt x="1207826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4" name="Frihåndsform: figur 103">
            <a:extLst>
              <a:ext uri="{FF2B5EF4-FFF2-40B4-BE49-F238E27FC236}">
                <a16:creationId xmlns:a16="http://schemas.microsoft.com/office/drawing/2014/main" id="{7B519D72-E1A4-4213-808A-5F22EB12F19E}"/>
              </a:ext>
            </a:extLst>
          </p:cNvPr>
          <p:cNvSpPr/>
          <p:nvPr/>
        </p:nvSpPr>
        <p:spPr>
          <a:xfrm>
            <a:off x="9417643" y="5105711"/>
            <a:ext cx="545911" cy="300390"/>
          </a:xfrm>
          <a:custGeom>
            <a:avLst/>
            <a:gdLst>
              <a:gd name="connsiteX0" fmla="*/ 0 w 545911"/>
              <a:gd name="connsiteY0" fmla="*/ 300390 h 300390"/>
              <a:gd name="connsiteX1" fmla="*/ 88711 w 545911"/>
              <a:gd name="connsiteY1" fmla="*/ 225327 h 300390"/>
              <a:gd name="connsiteX2" fmla="*/ 150126 w 545911"/>
              <a:gd name="connsiteY2" fmla="*/ 136617 h 300390"/>
              <a:gd name="connsiteX3" fmla="*/ 204717 w 545911"/>
              <a:gd name="connsiteY3" fmla="*/ 47906 h 300390"/>
              <a:gd name="connsiteX4" fmla="*/ 320723 w 545911"/>
              <a:gd name="connsiteY4" fmla="*/ 139 h 300390"/>
              <a:gd name="connsiteX5" fmla="*/ 416257 w 545911"/>
              <a:gd name="connsiteY5" fmla="*/ 34258 h 300390"/>
              <a:gd name="connsiteX6" fmla="*/ 457200 w 545911"/>
              <a:gd name="connsiteY6" fmla="*/ 61554 h 300390"/>
              <a:gd name="connsiteX7" fmla="*/ 545911 w 545911"/>
              <a:gd name="connsiteY7" fmla="*/ 252623 h 300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911" h="300390">
                <a:moveTo>
                  <a:pt x="0" y="300390"/>
                </a:moveTo>
                <a:cubicBezTo>
                  <a:pt x="31845" y="276506"/>
                  <a:pt x="63690" y="252622"/>
                  <a:pt x="88711" y="225327"/>
                </a:cubicBezTo>
                <a:cubicBezTo>
                  <a:pt x="113732" y="198032"/>
                  <a:pt x="130792" y="166187"/>
                  <a:pt x="150126" y="136617"/>
                </a:cubicBezTo>
                <a:cubicBezTo>
                  <a:pt x="169460" y="107047"/>
                  <a:pt x="176284" y="70652"/>
                  <a:pt x="204717" y="47906"/>
                </a:cubicBezTo>
                <a:cubicBezTo>
                  <a:pt x="233150" y="25160"/>
                  <a:pt x="285466" y="2414"/>
                  <a:pt x="320723" y="139"/>
                </a:cubicBezTo>
                <a:cubicBezTo>
                  <a:pt x="355980" y="-2136"/>
                  <a:pt x="393511" y="24022"/>
                  <a:pt x="416257" y="34258"/>
                </a:cubicBezTo>
                <a:cubicBezTo>
                  <a:pt x="439003" y="44494"/>
                  <a:pt x="435591" y="25160"/>
                  <a:pt x="457200" y="61554"/>
                </a:cubicBezTo>
                <a:cubicBezTo>
                  <a:pt x="478809" y="97948"/>
                  <a:pt x="512360" y="175285"/>
                  <a:pt x="545911" y="25262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5" name="Frihåndsform: figur 104">
            <a:extLst>
              <a:ext uri="{FF2B5EF4-FFF2-40B4-BE49-F238E27FC236}">
                <a16:creationId xmlns:a16="http://schemas.microsoft.com/office/drawing/2014/main" id="{911A1392-C67C-480D-B3D7-1FBFB19C27FD}"/>
              </a:ext>
            </a:extLst>
          </p:cNvPr>
          <p:cNvSpPr/>
          <p:nvPr/>
        </p:nvSpPr>
        <p:spPr>
          <a:xfrm>
            <a:off x="9151512" y="4341575"/>
            <a:ext cx="1119116" cy="518668"/>
          </a:xfrm>
          <a:custGeom>
            <a:avLst/>
            <a:gdLst>
              <a:gd name="connsiteX0" fmla="*/ 0 w 1119116"/>
              <a:gd name="connsiteY0" fmla="*/ 450377 h 518668"/>
              <a:gd name="connsiteX1" fmla="*/ 109182 w 1119116"/>
              <a:gd name="connsiteY1" fmla="*/ 409433 h 518668"/>
              <a:gd name="connsiteX2" fmla="*/ 143302 w 1119116"/>
              <a:gd name="connsiteY2" fmla="*/ 409433 h 518668"/>
              <a:gd name="connsiteX3" fmla="*/ 156949 w 1119116"/>
              <a:gd name="connsiteY3" fmla="*/ 504968 h 518668"/>
              <a:gd name="connsiteX4" fmla="*/ 191069 w 1119116"/>
              <a:gd name="connsiteY4" fmla="*/ 504968 h 518668"/>
              <a:gd name="connsiteX5" fmla="*/ 518615 w 1119116"/>
              <a:gd name="connsiteY5" fmla="*/ 382138 h 518668"/>
              <a:gd name="connsiteX6" fmla="*/ 545910 w 1119116"/>
              <a:gd name="connsiteY6" fmla="*/ 354842 h 518668"/>
              <a:gd name="connsiteX7" fmla="*/ 511791 w 1119116"/>
              <a:gd name="connsiteY7" fmla="*/ 286603 h 518668"/>
              <a:gd name="connsiteX8" fmla="*/ 511791 w 1119116"/>
              <a:gd name="connsiteY8" fmla="*/ 252484 h 518668"/>
              <a:gd name="connsiteX9" fmla="*/ 771099 w 1119116"/>
              <a:gd name="connsiteY9" fmla="*/ 150126 h 518668"/>
              <a:gd name="connsiteX10" fmla="*/ 1119116 w 1119116"/>
              <a:gd name="connsiteY10" fmla="*/ 0 h 518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9116" h="518668">
                <a:moveTo>
                  <a:pt x="0" y="450377"/>
                </a:moveTo>
                <a:cubicBezTo>
                  <a:pt x="36394" y="436729"/>
                  <a:pt x="85298" y="416257"/>
                  <a:pt x="109182" y="409433"/>
                </a:cubicBezTo>
                <a:cubicBezTo>
                  <a:pt x="133066" y="402609"/>
                  <a:pt x="135341" y="393511"/>
                  <a:pt x="143302" y="409433"/>
                </a:cubicBezTo>
                <a:cubicBezTo>
                  <a:pt x="151263" y="425355"/>
                  <a:pt x="148988" y="489046"/>
                  <a:pt x="156949" y="504968"/>
                </a:cubicBezTo>
                <a:cubicBezTo>
                  <a:pt x="164910" y="520890"/>
                  <a:pt x="130791" y="525440"/>
                  <a:pt x="191069" y="504968"/>
                </a:cubicBezTo>
                <a:cubicBezTo>
                  <a:pt x="251347" y="484496"/>
                  <a:pt x="518615" y="382138"/>
                  <a:pt x="518615" y="382138"/>
                </a:cubicBezTo>
                <a:cubicBezTo>
                  <a:pt x="577755" y="357117"/>
                  <a:pt x="547047" y="370764"/>
                  <a:pt x="545910" y="354842"/>
                </a:cubicBezTo>
                <a:cubicBezTo>
                  <a:pt x="544773" y="338919"/>
                  <a:pt x="517477" y="303663"/>
                  <a:pt x="511791" y="286603"/>
                </a:cubicBezTo>
                <a:cubicBezTo>
                  <a:pt x="506105" y="269543"/>
                  <a:pt x="468573" y="275230"/>
                  <a:pt x="511791" y="252484"/>
                </a:cubicBezTo>
                <a:cubicBezTo>
                  <a:pt x="555009" y="229738"/>
                  <a:pt x="669878" y="192207"/>
                  <a:pt x="771099" y="150126"/>
                </a:cubicBezTo>
                <a:cubicBezTo>
                  <a:pt x="872320" y="108045"/>
                  <a:pt x="995718" y="54022"/>
                  <a:pt x="1119116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6" name="Frihåndsform: figur 105">
            <a:extLst>
              <a:ext uri="{FF2B5EF4-FFF2-40B4-BE49-F238E27FC236}">
                <a16:creationId xmlns:a16="http://schemas.microsoft.com/office/drawing/2014/main" id="{3FE601FA-49C4-4FC1-BB24-11A7DBB5E207}"/>
              </a:ext>
            </a:extLst>
          </p:cNvPr>
          <p:cNvSpPr/>
          <p:nvPr/>
        </p:nvSpPr>
        <p:spPr>
          <a:xfrm>
            <a:off x="7056581" y="4860190"/>
            <a:ext cx="1132764" cy="757451"/>
          </a:xfrm>
          <a:custGeom>
            <a:avLst/>
            <a:gdLst>
              <a:gd name="connsiteX0" fmla="*/ 1132764 w 1132764"/>
              <a:gd name="connsiteY0" fmla="*/ 0 h 757451"/>
              <a:gd name="connsiteX1" fmla="*/ 1112292 w 1132764"/>
              <a:gd name="connsiteY1" fmla="*/ 109182 h 757451"/>
              <a:gd name="connsiteX2" fmla="*/ 1023582 w 1132764"/>
              <a:gd name="connsiteY2" fmla="*/ 218365 h 757451"/>
              <a:gd name="connsiteX3" fmla="*/ 805218 w 1132764"/>
              <a:gd name="connsiteY3" fmla="*/ 402609 h 757451"/>
              <a:gd name="connsiteX4" fmla="*/ 402609 w 1132764"/>
              <a:gd name="connsiteY4" fmla="*/ 573206 h 757451"/>
              <a:gd name="connsiteX5" fmla="*/ 0 w 1132764"/>
              <a:gd name="connsiteY5" fmla="*/ 757451 h 75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2764" h="757451">
                <a:moveTo>
                  <a:pt x="1132764" y="0"/>
                </a:moveTo>
                <a:cubicBezTo>
                  <a:pt x="1131626" y="36394"/>
                  <a:pt x="1130489" y="72788"/>
                  <a:pt x="1112292" y="109182"/>
                </a:cubicBezTo>
                <a:cubicBezTo>
                  <a:pt x="1094095" y="145576"/>
                  <a:pt x="1074761" y="169461"/>
                  <a:pt x="1023582" y="218365"/>
                </a:cubicBezTo>
                <a:cubicBezTo>
                  <a:pt x="972403" y="267269"/>
                  <a:pt x="908713" y="343469"/>
                  <a:pt x="805218" y="402609"/>
                </a:cubicBezTo>
                <a:cubicBezTo>
                  <a:pt x="701722" y="461749"/>
                  <a:pt x="536812" y="514066"/>
                  <a:pt x="402609" y="573206"/>
                </a:cubicBezTo>
                <a:cubicBezTo>
                  <a:pt x="268406" y="632346"/>
                  <a:pt x="134203" y="694898"/>
                  <a:pt x="0" y="757451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8" name="Frihåndsform: figur 107">
            <a:extLst>
              <a:ext uri="{FF2B5EF4-FFF2-40B4-BE49-F238E27FC236}">
                <a16:creationId xmlns:a16="http://schemas.microsoft.com/office/drawing/2014/main" id="{23BD610E-EE87-40E0-94A3-7E04DF5CBFDF}"/>
              </a:ext>
            </a:extLst>
          </p:cNvPr>
          <p:cNvSpPr/>
          <p:nvPr/>
        </p:nvSpPr>
        <p:spPr>
          <a:xfrm>
            <a:off x="7336360" y="5512657"/>
            <a:ext cx="1146412" cy="268757"/>
          </a:xfrm>
          <a:custGeom>
            <a:avLst/>
            <a:gdLst>
              <a:gd name="connsiteX0" fmla="*/ 1146412 w 1146412"/>
              <a:gd name="connsiteY0" fmla="*/ 2626 h 268757"/>
              <a:gd name="connsiteX1" fmla="*/ 975815 w 1146412"/>
              <a:gd name="connsiteY1" fmla="*/ 2626 h 268757"/>
              <a:gd name="connsiteX2" fmla="*/ 771098 w 1146412"/>
              <a:gd name="connsiteY2" fmla="*/ 29921 h 268757"/>
              <a:gd name="connsiteX3" fmla="*/ 504967 w 1146412"/>
              <a:gd name="connsiteY3" fmla="*/ 118632 h 268757"/>
              <a:gd name="connsiteX4" fmla="*/ 0 w 1146412"/>
              <a:gd name="connsiteY4" fmla="*/ 268757 h 268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6412" h="268757">
                <a:moveTo>
                  <a:pt x="1146412" y="2626"/>
                </a:moveTo>
                <a:cubicBezTo>
                  <a:pt x="1092389" y="351"/>
                  <a:pt x="1038367" y="-1923"/>
                  <a:pt x="975815" y="2626"/>
                </a:cubicBezTo>
                <a:cubicBezTo>
                  <a:pt x="913263" y="7175"/>
                  <a:pt x="849573" y="10587"/>
                  <a:pt x="771098" y="29921"/>
                </a:cubicBezTo>
                <a:cubicBezTo>
                  <a:pt x="692623" y="49255"/>
                  <a:pt x="633483" y="78826"/>
                  <a:pt x="504967" y="118632"/>
                </a:cubicBezTo>
                <a:cubicBezTo>
                  <a:pt x="376451" y="158438"/>
                  <a:pt x="188225" y="213597"/>
                  <a:pt x="0" y="268757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774429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444" y="1847629"/>
            <a:ext cx="4925112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698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311" y="1752366"/>
            <a:ext cx="6287377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893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64" y="1847541"/>
            <a:ext cx="5706271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582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  <a:br>
              <a:rPr lang="nb-NO" dirty="0"/>
            </a:br>
            <a:r>
              <a:rPr lang="nb-NO" dirty="0"/>
              <a:t>Gammel Fortauskant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433" y="1690687"/>
            <a:ext cx="7879959" cy="4105813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2162755" y="3498574"/>
            <a:ext cx="7776375" cy="1286655"/>
          </a:xfrm>
          <a:custGeom>
            <a:avLst/>
            <a:gdLst>
              <a:gd name="connsiteX0" fmla="*/ 7776375 w 7776375"/>
              <a:gd name="connsiteY0" fmla="*/ 0 h 1311965"/>
              <a:gd name="connsiteX1" fmla="*/ 6758608 w 7776375"/>
              <a:gd name="connsiteY1" fmla="*/ 174929 h 1311965"/>
              <a:gd name="connsiteX2" fmla="*/ 5573864 w 7776375"/>
              <a:gd name="connsiteY2" fmla="*/ 365760 h 1311965"/>
              <a:gd name="connsiteX3" fmla="*/ 4524292 w 7776375"/>
              <a:gd name="connsiteY3" fmla="*/ 532737 h 1311965"/>
              <a:gd name="connsiteX4" fmla="*/ 3387255 w 7776375"/>
              <a:gd name="connsiteY4" fmla="*/ 723569 h 1311965"/>
              <a:gd name="connsiteX5" fmla="*/ 2329732 w 7776375"/>
              <a:gd name="connsiteY5" fmla="*/ 898497 h 1311965"/>
              <a:gd name="connsiteX6" fmla="*/ 1288111 w 7776375"/>
              <a:gd name="connsiteY6" fmla="*/ 1089329 h 1311965"/>
              <a:gd name="connsiteX7" fmla="*/ 0 w 7776375"/>
              <a:gd name="connsiteY7" fmla="*/ 1311965 h 131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6375" h="1311965">
                <a:moveTo>
                  <a:pt x="7776375" y="0"/>
                </a:moveTo>
                <a:lnTo>
                  <a:pt x="6758608" y="174929"/>
                </a:lnTo>
                <a:lnTo>
                  <a:pt x="5573864" y="365760"/>
                </a:lnTo>
                <a:lnTo>
                  <a:pt x="4524292" y="532737"/>
                </a:lnTo>
                <a:lnTo>
                  <a:pt x="3387255" y="723569"/>
                </a:lnTo>
                <a:lnTo>
                  <a:pt x="2329732" y="898497"/>
                </a:lnTo>
                <a:lnTo>
                  <a:pt x="1288111" y="1089329"/>
                </a:lnTo>
                <a:lnTo>
                  <a:pt x="0" y="1311965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2639833" y="3180522"/>
            <a:ext cx="7291346" cy="1017767"/>
          </a:xfrm>
          <a:custGeom>
            <a:avLst/>
            <a:gdLst>
              <a:gd name="connsiteX0" fmla="*/ 7291346 w 7291346"/>
              <a:gd name="connsiteY0" fmla="*/ 0 h 1017767"/>
              <a:gd name="connsiteX1" fmla="*/ 6854024 w 7291346"/>
              <a:gd name="connsiteY1" fmla="*/ 39756 h 1017767"/>
              <a:gd name="connsiteX2" fmla="*/ 6217920 w 7291346"/>
              <a:gd name="connsiteY2" fmla="*/ 127221 h 1017767"/>
              <a:gd name="connsiteX3" fmla="*/ 5518205 w 7291346"/>
              <a:gd name="connsiteY3" fmla="*/ 214685 h 1017767"/>
              <a:gd name="connsiteX4" fmla="*/ 4834393 w 7291346"/>
              <a:gd name="connsiteY4" fmla="*/ 310101 h 1017767"/>
              <a:gd name="connsiteX5" fmla="*/ 4206240 w 7291346"/>
              <a:gd name="connsiteY5" fmla="*/ 381662 h 1017767"/>
              <a:gd name="connsiteX6" fmla="*/ 3466769 w 7291346"/>
              <a:gd name="connsiteY6" fmla="*/ 485029 h 1017767"/>
              <a:gd name="connsiteX7" fmla="*/ 2544417 w 7291346"/>
              <a:gd name="connsiteY7" fmla="*/ 612250 h 1017767"/>
              <a:gd name="connsiteX8" fmla="*/ 1645920 w 7291346"/>
              <a:gd name="connsiteY8" fmla="*/ 771276 h 1017767"/>
              <a:gd name="connsiteX9" fmla="*/ 882595 w 7291346"/>
              <a:gd name="connsiteY9" fmla="*/ 858741 h 1017767"/>
              <a:gd name="connsiteX10" fmla="*/ 0 w 7291346"/>
              <a:gd name="connsiteY10" fmla="*/ 1017767 h 101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91346" h="1017767">
                <a:moveTo>
                  <a:pt x="7291346" y="0"/>
                </a:moveTo>
                <a:cubicBezTo>
                  <a:pt x="7162137" y="9276"/>
                  <a:pt x="7032928" y="18553"/>
                  <a:pt x="6854024" y="39756"/>
                </a:cubicBezTo>
                <a:cubicBezTo>
                  <a:pt x="6675120" y="60959"/>
                  <a:pt x="6217920" y="127221"/>
                  <a:pt x="6217920" y="127221"/>
                </a:cubicBezTo>
                <a:lnTo>
                  <a:pt x="5518205" y="214685"/>
                </a:lnTo>
                <a:lnTo>
                  <a:pt x="4834393" y="310101"/>
                </a:lnTo>
                <a:cubicBezTo>
                  <a:pt x="4615732" y="337930"/>
                  <a:pt x="4434177" y="352507"/>
                  <a:pt x="4206240" y="381662"/>
                </a:cubicBezTo>
                <a:cubicBezTo>
                  <a:pt x="3978303" y="410817"/>
                  <a:pt x="3466769" y="485029"/>
                  <a:pt x="3466769" y="485029"/>
                </a:cubicBezTo>
                <a:lnTo>
                  <a:pt x="2544417" y="612250"/>
                </a:lnTo>
                <a:cubicBezTo>
                  <a:pt x="2240942" y="659958"/>
                  <a:pt x="1922890" y="730194"/>
                  <a:pt x="1645920" y="771276"/>
                </a:cubicBezTo>
                <a:cubicBezTo>
                  <a:pt x="1368950" y="812358"/>
                  <a:pt x="1156915" y="817659"/>
                  <a:pt x="882595" y="858741"/>
                </a:cubicBezTo>
                <a:cubicBezTo>
                  <a:pt x="608275" y="899823"/>
                  <a:pt x="304137" y="958795"/>
                  <a:pt x="0" y="1017767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7" name="Rett linje 6"/>
          <p:cNvCxnSpPr>
            <a:stCxn id="5" idx="10"/>
          </p:cNvCxnSpPr>
          <p:nvPr/>
        </p:nvCxnSpPr>
        <p:spPr>
          <a:xfrm flipH="1">
            <a:off x="2162755" y="4198289"/>
            <a:ext cx="477078" cy="87464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ihåndsform 8"/>
          <p:cNvSpPr/>
          <p:nvPr/>
        </p:nvSpPr>
        <p:spPr>
          <a:xfrm>
            <a:off x="2591436" y="4031311"/>
            <a:ext cx="48397" cy="166978"/>
          </a:xfrm>
          <a:custGeom>
            <a:avLst/>
            <a:gdLst>
              <a:gd name="connsiteX0" fmla="*/ 48397 w 48397"/>
              <a:gd name="connsiteY0" fmla="*/ 166978 h 166978"/>
              <a:gd name="connsiteX1" fmla="*/ 689 w 48397"/>
              <a:gd name="connsiteY1" fmla="*/ 103367 h 166978"/>
              <a:gd name="connsiteX2" fmla="*/ 24543 w 48397"/>
              <a:gd name="connsiteY2" fmla="*/ 0 h 166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397" h="166978">
                <a:moveTo>
                  <a:pt x="48397" y="166978"/>
                </a:moveTo>
                <a:cubicBezTo>
                  <a:pt x="26531" y="149087"/>
                  <a:pt x="4665" y="131197"/>
                  <a:pt x="689" y="103367"/>
                </a:cubicBezTo>
                <a:cubicBezTo>
                  <a:pt x="-3287" y="75537"/>
                  <a:pt x="10628" y="37768"/>
                  <a:pt x="24543" y="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TekstSylinder 9"/>
          <p:cNvSpPr txBox="1"/>
          <p:nvPr/>
        </p:nvSpPr>
        <p:spPr>
          <a:xfrm>
            <a:off x="7696922" y="1865698"/>
            <a:ext cx="2109950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0070C0"/>
                </a:solidFill>
              </a:rPr>
              <a:t>               Objekttype flate (typeveg)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 err="1">
                <a:solidFill>
                  <a:srgbClr val="00B050"/>
                </a:solidFill>
              </a:rPr>
              <a:t>VegAnnenAvgrensning</a:t>
            </a:r>
            <a:endParaRPr lang="nb-NO" sz="1000" dirty="0">
              <a:solidFill>
                <a:srgbClr val="00B050"/>
              </a:solidFill>
            </a:endParaRPr>
          </a:p>
          <a:p>
            <a:r>
              <a:rPr lang="nb-NO" sz="1000" dirty="0">
                <a:solidFill>
                  <a:srgbClr val="00B050"/>
                </a:solidFill>
              </a:rPr>
              <a:t>               </a:t>
            </a:r>
            <a:r>
              <a:rPr lang="nb-NO" sz="1000" dirty="0" err="1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1" name="Rett linje 10"/>
          <p:cNvCxnSpPr/>
          <p:nvPr/>
        </p:nvCxnSpPr>
        <p:spPr>
          <a:xfrm>
            <a:off x="7775803" y="1999368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7775803" y="2137777"/>
            <a:ext cx="326003" cy="1912"/>
          </a:xfrm>
          <a:prstGeom prst="line">
            <a:avLst/>
          </a:prstGeom>
          <a:ln w="28575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 flipV="1">
            <a:off x="7775803" y="2286111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ktangel 13"/>
          <p:cNvSpPr/>
          <p:nvPr/>
        </p:nvSpPr>
        <p:spPr>
          <a:xfrm rot="21139324">
            <a:off x="4937819" y="3746730"/>
            <a:ext cx="210995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15" name="Rektangel 14"/>
          <p:cNvSpPr/>
          <p:nvPr/>
        </p:nvSpPr>
        <p:spPr>
          <a:xfrm>
            <a:off x="7152458" y="4516341"/>
            <a:ext cx="210995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(enkelBilveg)</a:t>
            </a:r>
          </a:p>
        </p:txBody>
      </p:sp>
      <p:cxnSp>
        <p:nvCxnSpPr>
          <p:cNvPr id="16" name="Rett linje 15"/>
          <p:cNvCxnSpPr/>
          <p:nvPr/>
        </p:nvCxnSpPr>
        <p:spPr>
          <a:xfrm flipV="1">
            <a:off x="7775803" y="2439694"/>
            <a:ext cx="326003" cy="191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9965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b="1" dirty="0">
                <a:solidFill>
                  <a:srgbClr val="FF0000"/>
                </a:solidFill>
              </a:rPr>
              <a:t>VEDLEGG NYTT BILDE - FIGUR 32: </a:t>
            </a:r>
            <a:r>
              <a:rPr lang="nb-NO" dirty="0"/>
              <a:t>Vegdekkekant (flateavgrensninger)</a:t>
            </a:r>
            <a:br>
              <a:rPr lang="nb-NO" dirty="0"/>
            </a:br>
            <a:r>
              <a:rPr lang="nb-NO" dirty="0"/>
              <a:t>Gammel Fortauskant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796" y="2080301"/>
            <a:ext cx="7879959" cy="4105813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3269863" y="3888189"/>
            <a:ext cx="6446630" cy="1067076"/>
          </a:xfrm>
          <a:custGeom>
            <a:avLst/>
            <a:gdLst>
              <a:gd name="connsiteX0" fmla="*/ 7776375 w 7776375"/>
              <a:gd name="connsiteY0" fmla="*/ 0 h 1311965"/>
              <a:gd name="connsiteX1" fmla="*/ 6758608 w 7776375"/>
              <a:gd name="connsiteY1" fmla="*/ 174929 h 1311965"/>
              <a:gd name="connsiteX2" fmla="*/ 5573864 w 7776375"/>
              <a:gd name="connsiteY2" fmla="*/ 365760 h 1311965"/>
              <a:gd name="connsiteX3" fmla="*/ 4524292 w 7776375"/>
              <a:gd name="connsiteY3" fmla="*/ 532737 h 1311965"/>
              <a:gd name="connsiteX4" fmla="*/ 3387255 w 7776375"/>
              <a:gd name="connsiteY4" fmla="*/ 723569 h 1311965"/>
              <a:gd name="connsiteX5" fmla="*/ 2329732 w 7776375"/>
              <a:gd name="connsiteY5" fmla="*/ 898497 h 1311965"/>
              <a:gd name="connsiteX6" fmla="*/ 1288111 w 7776375"/>
              <a:gd name="connsiteY6" fmla="*/ 1089329 h 1311965"/>
              <a:gd name="connsiteX7" fmla="*/ 0 w 7776375"/>
              <a:gd name="connsiteY7" fmla="*/ 1311965 h 131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6375" h="1311965">
                <a:moveTo>
                  <a:pt x="7776375" y="0"/>
                </a:moveTo>
                <a:lnTo>
                  <a:pt x="6758608" y="174929"/>
                </a:lnTo>
                <a:lnTo>
                  <a:pt x="5573864" y="365760"/>
                </a:lnTo>
                <a:lnTo>
                  <a:pt x="4524292" y="532737"/>
                </a:lnTo>
                <a:lnTo>
                  <a:pt x="3387255" y="723569"/>
                </a:lnTo>
                <a:lnTo>
                  <a:pt x="2329732" y="898497"/>
                </a:lnTo>
                <a:lnTo>
                  <a:pt x="1288111" y="1089329"/>
                </a:lnTo>
                <a:lnTo>
                  <a:pt x="0" y="1311965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2417196" y="3570136"/>
            <a:ext cx="7291346" cy="1017767"/>
          </a:xfrm>
          <a:custGeom>
            <a:avLst/>
            <a:gdLst>
              <a:gd name="connsiteX0" fmla="*/ 7291346 w 7291346"/>
              <a:gd name="connsiteY0" fmla="*/ 0 h 1017767"/>
              <a:gd name="connsiteX1" fmla="*/ 6854024 w 7291346"/>
              <a:gd name="connsiteY1" fmla="*/ 39756 h 1017767"/>
              <a:gd name="connsiteX2" fmla="*/ 6217920 w 7291346"/>
              <a:gd name="connsiteY2" fmla="*/ 127221 h 1017767"/>
              <a:gd name="connsiteX3" fmla="*/ 5518205 w 7291346"/>
              <a:gd name="connsiteY3" fmla="*/ 214685 h 1017767"/>
              <a:gd name="connsiteX4" fmla="*/ 4834393 w 7291346"/>
              <a:gd name="connsiteY4" fmla="*/ 310101 h 1017767"/>
              <a:gd name="connsiteX5" fmla="*/ 4206240 w 7291346"/>
              <a:gd name="connsiteY5" fmla="*/ 381662 h 1017767"/>
              <a:gd name="connsiteX6" fmla="*/ 3466769 w 7291346"/>
              <a:gd name="connsiteY6" fmla="*/ 485029 h 1017767"/>
              <a:gd name="connsiteX7" fmla="*/ 2544417 w 7291346"/>
              <a:gd name="connsiteY7" fmla="*/ 612250 h 1017767"/>
              <a:gd name="connsiteX8" fmla="*/ 1645920 w 7291346"/>
              <a:gd name="connsiteY8" fmla="*/ 771276 h 1017767"/>
              <a:gd name="connsiteX9" fmla="*/ 882595 w 7291346"/>
              <a:gd name="connsiteY9" fmla="*/ 858741 h 1017767"/>
              <a:gd name="connsiteX10" fmla="*/ 0 w 7291346"/>
              <a:gd name="connsiteY10" fmla="*/ 1017767 h 101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91346" h="1017767">
                <a:moveTo>
                  <a:pt x="7291346" y="0"/>
                </a:moveTo>
                <a:cubicBezTo>
                  <a:pt x="7162137" y="9276"/>
                  <a:pt x="7032928" y="18553"/>
                  <a:pt x="6854024" y="39756"/>
                </a:cubicBezTo>
                <a:cubicBezTo>
                  <a:pt x="6675120" y="60959"/>
                  <a:pt x="6217920" y="127221"/>
                  <a:pt x="6217920" y="127221"/>
                </a:cubicBezTo>
                <a:lnTo>
                  <a:pt x="5518205" y="214685"/>
                </a:lnTo>
                <a:lnTo>
                  <a:pt x="4834393" y="310101"/>
                </a:lnTo>
                <a:cubicBezTo>
                  <a:pt x="4615732" y="337930"/>
                  <a:pt x="4434177" y="352507"/>
                  <a:pt x="4206240" y="381662"/>
                </a:cubicBezTo>
                <a:cubicBezTo>
                  <a:pt x="3978303" y="410817"/>
                  <a:pt x="3466769" y="485029"/>
                  <a:pt x="3466769" y="485029"/>
                </a:cubicBezTo>
                <a:lnTo>
                  <a:pt x="2544417" y="612250"/>
                </a:lnTo>
                <a:cubicBezTo>
                  <a:pt x="2240942" y="659958"/>
                  <a:pt x="1922890" y="730194"/>
                  <a:pt x="1645920" y="771276"/>
                </a:cubicBezTo>
                <a:cubicBezTo>
                  <a:pt x="1368950" y="812358"/>
                  <a:pt x="1156915" y="817659"/>
                  <a:pt x="882595" y="858741"/>
                </a:cubicBezTo>
                <a:cubicBezTo>
                  <a:pt x="608275" y="899823"/>
                  <a:pt x="304137" y="958795"/>
                  <a:pt x="0" y="1017767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7" name="Rett linje 6"/>
          <p:cNvCxnSpPr>
            <a:stCxn id="5" idx="10"/>
          </p:cNvCxnSpPr>
          <p:nvPr/>
        </p:nvCxnSpPr>
        <p:spPr>
          <a:xfrm flipH="1">
            <a:off x="1940118" y="4587903"/>
            <a:ext cx="477078" cy="87464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ihåndsform 8"/>
          <p:cNvSpPr/>
          <p:nvPr/>
        </p:nvSpPr>
        <p:spPr>
          <a:xfrm>
            <a:off x="2368799" y="4420925"/>
            <a:ext cx="48397" cy="166978"/>
          </a:xfrm>
          <a:custGeom>
            <a:avLst/>
            <a:gdLst>
              <a:gd name="connsiteX0" fmla="*/ 48397 w 48397"/>
              <a:gd name="connsiteY0" fmla="*/ 166978 h 166978"/>
              <a:gd name="connsiteX1" fmla="*/ 689 w 48397"/>
              <a:gd name="connsiteY1" fmla="*/ 103367 h 166978"/>
              <a:gd name="connsiteX2" fmla="*/ 24543 w 48397"/>
              <a:gd name="connsiteY2" fmla="*/ 0 h 166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397" h="166978">
                <a:moveTo>
                  <a:pt x="48397" y="166978"/>
                </a:moveTo>
                <a:cubicBezTo>
                  <a:pt x="26531" y="149087"/>
                  <a:pt x="4665" y="131197"/>
                  <a:pt x="689" y="103367"/>
                </a:cubicBezTo>
                <a:cubicBezTo>
                  <a:pt x="-3287" y="75537"/>
                  <a:pt x="10628" y="37768"/>
                  <a:pt x="24543" y="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TekstSylinder 9"/>
          <p:cNvSpPr txBox="1"/>
          <p:nvPr/>
        </p:nvSpPr>
        <p:spPr>
          <a:xfrm>
            <a:off x="7474285" y="2255312"/>
            <a:ext cx="2109950" cy="86177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0070C0"/>
                </a:solidFill>
              </a:rPr>
              <a:t> tekst     Objekttype flate (typeveg)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 err="1">
                <a:solidFill>
                  <a:srgbClr val="00B050"/>
                </a:solidFill>
              </a:rPr>
              <a:t>VegAnnenAvgrensning</a:t>
            </a:r>
            <a:endParaRPr lang="nb-NO" sz="1000" dirty="0">
              <a:solidFill>
                <a:srgbClr val="00B050"/>
              </a:solidFill>
            </a:endParaRPr>
          </a:p>
          <a:p>
            <a:r>
              <a:rPr lang="nb-NO" sz="1000" dirty="0">
                <a:solidFill>
                  <a:srgbClr val="00B050"/>
                </a:solidFill>
              </a:rPr>
              <a:t>               </a:t>
            </a:r>
            <a:r>
              <a:rPr lang="nb-NO" sz="1000" dirty="0" err="1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b-NO" sz="1000" dirty="0">
                <a:solidFill>
                  <a:srgbClr val="00B050"/>
                </a:solidFill>
              </a:rPr>
              <a:t>               </a:t>
            </a:r>
            <a:r>
              <a:rPr lang="nb-NO" sz="1000" dirty="0" err="1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</p:txBody>
      </p:sp>
      <p:cxnSp>
        <p:nvCxnSpPr>
          <p:cNvPr id="11" name="Rett linje 10"/>
          <p:cNvCxnSpPr/>
          <p:nvPr/>
        </p:nvCxnSpPr>
        <p:spPr>
          <a:xfrm>
            <a:off x="7553166" y="2388982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 flipV="1">
            <a:off x="7553166" y="2675725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ktangel 13"/>
          <p:cNvSpPr/>
          <p:nvPr/>
        </p:nvSpPr>
        <p:spPr>
          <a:xfrm rot="21139324">
            <a:off x="4716448" y="4155203"/>
            <a:ext cx="182763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15" name="Rektangel 14"/>
          <p:cNvSpPr/>
          <p:nvPr/>
        </p:nvSpPr>
        <p:spPr>
          <a:xfrm>
            <a:off x="6929821" y="4905955"/>
            <a:ext cx="1547044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(enkelBilveg)</a:t>
            </a:r>
          </a:p>
        </p:txBody>
      </p:sp>
      <p:cxnSp>
        <p:nvCxnSpPr>
          <p:cNvPr id="16" name="Rett linje 15"/>
          <p:cNvCxnSpPr/>
          <p:nvPr/>
        </p:nvCxnSpPr>
        <p:spPr>
          <a:xfrm flipV="1">
            <a:off x="7553166" y="2829308"/>
            <a:ext cx="326003" cy="191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>
            <a:extLst>
              <a:ext uri="{FF2B5EF4-FFF2-40B4-BE49-F238E27FC236}">
                <a16:creationId xmlns:a16="http://schemas.microsoft.com/office/drawing/2014/main" id="{97A262A1-C408-4C73-B680-91BA9DA3B0C0}"/>
              </a:ext>
            </a:extLst>
          </p:cNvPr>
          <p:cNvCxnSpPr/>
          <p:nvPr/>
        </p:nvCxnSpPr>
        <p:spPr>
          <a:xfrm flipV="1">
            <a:off x="7553165" y="2987378"/>
            <a:ext cx="326003" cy="1912"/>
          </a:xfrm>
          <a:prstGeom prst="line">
            <a:avLst/>
          </a:prstGeom>
          <a:ln w="285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>
            <a:extLst>
              <a:ext uri="{FF2B5EF4-FFF2-40B4-BE49-F238E27FC236}">
                <a16:creationId xmlns:a16="http://schemas.microsoft.com/office/drawing/2014/main" id="{93C272D9-1DEF-476E-A528-2872C5DDDA19}"/>
              </a:ext>
            </a:extLst>
          </p:cNvPr>
          <p:cNvCxnSpPr>
            <a:cxnSpLocks/>
          </p:cNvCxnSpPr>
          <p:nvPr/>
        </p:nvCxnSpPr>
        <p:spPr>
          <a:xfrm flipV="1">
            <a:off x="1940118" y="4955266"/>
            <a:ext cx="1329745" cy="230631"/>
          </a:xfrm>
          <a:prstGeom prst="line">
            <a:avLst/>
          </a:prstGeom>
          <a:ln w="285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9193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  <a:br>
              <a:rPr lang="nb-NO" dirty="0"/>
            </a:br>
            <a:r>
              <a:rPr lang="nb-NO" dirty="0"/>
              <a:t>Gammel Gang- og Sykkelveg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0978"/>
            <a:ext cx="5423799" cy="359215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827964" y="3780430"/>
            <a:ext cx="3003091" cy="1887940"/>
          </a:xfrm>
          <a:custGeom>
            <a:avLst/>
            <a:gdLst>
              <a:gd name="connsiteX0" fmla="*/ 0 w 3003091"/>
              <a:gd name="connsiteY0" fmla="*/ 1887940 h 1887940"/>
              <a:gd name="connsiteX1" fmla="*/ 368490 w 3003091"/>
              <a:gd name="connsiteY1" fmla="*/ 1674125 h 1887940"/>
              <a:gd name="connsiteX2" fmla="*/ 846161 w 3003091"/>
              <a:gd name="connsiteY2" fmla="*/ 1442113 h 1887940"/>
              <a:gd name="connsiteX3" fmla="*/ 1287439 w 3003091"/>
              <a:gd name="connsiteY3" fmla="*/ 1219200 h 1887940"/>
              <a:gd name="connsiteX4" fmla="*/ 1765111 w 3003091"/>
              <a:gd name="connsiteY4" fmla="*/ 978089 h 1887940"/>
              <a:gd name="connsiteX5" fmla="*/ 2192740 w 3003091"/>
              <a:gd name="connsiteY5" fmla="*/ 759725 h 1887940"/>
              <a:gd name="connsiteX6" fmla="*/ 2465696 w 3003091"/>
              <a:gd name="connsiteY6" fmla="*/ 650543 h 1887940"/>
              <a:gd name="connsiteX7" fmla="*/ 2697708 w 3003091"/>
              <a:gd name="connsiteY7" fmla="*/ 532263 h 1887940"/>
              <a:gd name="connsiteX8" fmla="*/ 2884227 w 3003091"/>
              <a:gd name="connsiteY8" fmla="*/ 427630 h 1887940"/>
              <a:gd name="connsiteX9" fmla="*/ 2952466 w 3003091"/>
              <a:gd name="connsiteY9" fmla="*/ 377588 h 1887940"/>
              <a:gd name="connsiteX10" fmla="*/ 2997958 w 3003091"/>
              <a:gd name="connsiteY10" fmla="*/ 300251 h 1887940"/>
              <a:gd name="connsiteX11" fmla="*/ 2997958 w 3003091"/>
              <a:gd name="connsiteY11" fmla="*/ 254758 h 1887940"/>
              <a:gd name="connsiteX12" fmla="*/ 2961564 w 3003091"/>
              <a:gd name="connsiteY12" fmla="*/ 209266 h 1887940"/>
              <a:gd name="connsiteX13" fmla="*/ 2884227 w 3003091"/>
              <a:gd name="connsiteY13" fmla="*/ 186519 h 1887940"/>
              <a:gd name="connsiteX14" fmla="*/ 2684060 w 3003091"/>
              <a:gd name="connsiteY14" fmla="*/ 154674 h 1887940"/>
              <a:gd name="connsiteX15" fmla="*/ 2515737 w 3003091"/>
              <a:gd name="connsiteY15" fmla="*/ 127379 h 1887940"/>
              <a:gd name="connsiteX16" fmla="*/ 2265529 w 3003091"/>
              <a:gd name="connsiteY16" fmla="*/ 113731 h 1887940"/>
              <a:gd name="connsiteX17" fmla="*/ 2019869 w 3003091"/>
              <a:gd name="connsiteY17" fmla="*/ 86436 h 1887940"/>
              <a:gd name="connsiteX18" fmla="*/ 1692323 w 3003091"/>
              <a:gd name="connsiteY18" fmla="*/ 68239 h 1887940"/>
              <a:gd name="connsiteX19" fmla="*/ 1455761 w 3003091"/>
              <a:gd name="connsiteY19" fmla="*/ 36394 h 1887940"/>
              <a:gd name="connsiteX20" fmla="*/ 1137314 w 3003091"/>
              <a:gd name="connsiteY20" fmla="*/ 0 h 1887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003091" h="1887940">
                <a:moveTo>
                  <a:pt x="0" y="1887940"/>
                </a:moveTo>
                <a:cubicBezTo>
                  <a:pt x="113731" y="1818184"/>
                  <a:pt x="227463" y="1748429"/>
                  <a:pt x="368490" y="1674125"/>
                </a:cubicBezTo>
                <a:cubicBezTo>
                  <a:pt x="509517" y="1599821"/>
                  <a:pt x="693003" y="1517934"/>
                  <a:pt x="846161" y="1442113"/>
                </a:cubicBezTo>
                <a:cubicBezTo>
                  <a:pt x="999319" y="1366292"/>
                  <a:pt x="1287439" y="1219200"/>
                  <a:pt x="1287439" y="1219200"/>
                </a:cubicBezTo>
                <a:lnTo>
                  <a:pt x="1765111" y="978089"/>
                </a:lnTo>
                <a:cubicBezTo>
                  <a:pt x="1915995" y="901510"/>
                  <a:pt x="2075976" y="814316"/>
                  <a:pt x="2192740" y="759725"/>
                </a:cubicBezTo>
                <a:cubicBezTo>
                  <a:pt x="2309504" y="705134"/>
                  <a:pt x="2381535" y="688453"/>
                  <a:pt x="2465696" y="650543"/>
                </a:cubicBezTo>
                <a:cubicBezTo>
                  <a:pt x="2549857" y="612633"/>
                  <a:pt x="2627953" y="569415"/>
                  <a:pt x="2697708" y="532263"/>
                </a:cubicBezTo>
                <a:cubicBezTo>
                  <a:pt x="2767463" y="495111"/>
                  <a:pt x="2841767" y="453409"/>
                  <a:pt x="2884227" y="427630"/>
                </a:cubicBezTo>
                <a:cubicBezTo>
                  <a:pt x="2926687" y="401851"/>
                  <a:pt x="2933511" y="398818"/>
                  <a:pt x="2952466" y="377588"/>
                </a:cubicBezTo>
                <a:cubicBezTo>
                  <a:pt x="2971421" y="356358"/>
                  <a:pt x="2990376" y="320723"/>
                  <a:pt x="2997958" y="300251"/>
                </a:cubicBezTo>
                <a:cubicBezTo>
                  <a:pt x="3005540" y="279779"/>
                  <a:pt x="3004024" y="269922"/>
                  <a:pt x="2997958" y="254758"/>
                </a:cubicBezTo>
                <a:cubicBezTo>
                  <a:pt x="2991892" y="239594"/>
                  <a:pt x="2980519" y="220639"/>
                  <a:pt x="2961564" y="209266"/>
                </a:cubicBezTo>
                <a:cubicBezTo>
                  <a:pt x="2942609" y="197893"/>
                  <a:pt x="2930478" y="195618"/>
                  <a:pt x="2884227" y="186519"/>
                </a:cubicBezTo>
                <a:cubicBezTo>
                  <a:pt x="2837976" y="177420"/>
                  <a:pt x="2684060" y="154674"/>
                  <a:pt x="2684060" y="154674"/>
                </a:cubicBezTo>
                <a:cubicBezTo>
                  <a:pt x="2622645" y="144817"/>
                  <a:pt x="2585492" y="134203"/>
                  <a:pt x="2515737" y="127379"/>
                </a:cubicBezTo>
                <a:cubicBezTo>
                  <a:pt x="2445982" y="120555"/>
                  <a:pt x="2348174" y="120555"/>
                  <a:pt x="2265529" y="113731"/>
                </a:cubicBezTo>
                <a:cubicBezTo>
                  <a:pt x="2182884" y="106907"/>
                  <a:pt x="2115403" y="94018"/>
                  <a:pt x="2019869" y="86436"/>
                </a:cubicBezTo>
                <a:cubicBezTo>
                  <a:pt x="1924335" y="78854"/>
                  <a:pt x="1786341" y="76579"/>
                  <a:pt x="1692323" y="68239"/>
                </a:cubicBezTo>
                <a:cubicBezTo>
                  <a:pt x="1598305" y="59899"/>
                  <a:pt x="1455761" y="36394"/>
                  <a:pt x="1455761" y="36394"/>
                </a:cubicBezTo>
                <a:lnTo>
                  <a:pt x="1137314" y="0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2028967" y="3716740"/>
            <a:ext cx="3196815" cy="1974376"/>
          </a:xfrm>
          <a:custGeom>
            <a:avLst/>
            <a:gdLst>
              <a:gd name="connsiteX0" fmla="*/ 3107140 w 3196815"/>
              <a:gd name="connsiteY0" fmla="*/ 1974376 h 1974376"/>
              <a:gd name="connsiteX1" fmla="*/ 3029803 w 3196815"/>
              <a:gd name="connsiteY1" fmla="*/ 1633182 h 1974376"/>
              <a:gd name="connsiteX2" fmla="*/ 2988860 w 3196815"/>
              <a:gd name="connsiteY2" fmla="*/ 1323833 h 1974376"/>
              <a:gd name="connsiteX3" fmla="*/ 2988860 w 3196815"/>
              <a:gd name="connsiteY3" fmla="*/ 1114567 h 1974376"/>
              <a:gd name="connsiteX4" fmla="*/ 3020705 w 3196815"/>
              <a:gd name="connsiteY4" fmla="*/ 923499 h 1974376"/>
              <a:gd name="connsiteX5" fmla="*/ 3102591 w 3196815"/>
              <a:gd name="connsiteY5" fmla="*/ 741529 h 1974376"/>
              <a:gd name="connsiteX6" fmla="*/ 3189027 w 3196815"/>
              <a:gd name="connsiteY6" fmla="*/ 582305 h 1974376"/>
              <a:gd name="connsiteX7" fmla="*/ 3184478 w 3196815"/>
              <a:gd name="connsiteY7" fmla="*/ 486770 h 1974376"/>
              <a:gd name="connsiteX8" fmla="*/ 3116239 w 3196815"/>
              <a:gd name="connsiteY8" fmla="*/ 395785 h 1974376"/>
              <a:gd name="connsiteX9" fmla="*/ 2984311 w 3196815"/>
              <a:gd name="connsiteY9" fmla="*/ 286603 h 1974376"/>
              <a:gd name="connsiteX10" fmla="*/ 2720454 w 3196815"/>
              <a:gd name="connsiteY10" fmla="*/ 232012 h 1974376"/>
              <a:gd name="connsiteX11" fmla="*/ 2483893 w 3196815"/>
              <a:gd name="connsiteY11" fmla="*/ 204717 h 1974376"/>
              <a:gd name="connsiteX12" fmla="*/ 2233684 w 3196815"/>
              <a:gd name="connsiteY12" fmla="*/ 168323 h 1974376"/>
              <a:gd name="connsiteX13" fmla="*/ 1837899 w 3196815"/>
              <a:gd name="connsiteY13" fmla="*/ 141027 h 1974376"/>
              <a:gd name="connsiteX14" fmla="*/ 1524000 w 3196815"/>
              <a:gd name="connsiteY14" fmla="*/ 113732 h 1974376"/>
              <a:gd name="connsiteX15" fmla="*/ 1150961 w 3196815"/>
              <a:gd name="connsiteY15" fmla="*/ 86436 h 1974376"/>
              <a:gd name="connsiteX16" fmla="*/ 855260 w 3196815"/>
              <a:gd name="connsiteY16" fmla="*/ 63690 h 1974376"/>
              <a:gd name="connsiteX17" fmla="*/ 545911 w 3196815"/>
              <a:gd name="connsiteY17" fmla="*/ 36394 h 1974376"/>
              <a:gd name="connsiteX18" fmla="*/ 227463 w 3196815"/>
              <a:gd name="connsiteY18" fmla="*/ 18197 h 1974376"/>
              <a:gd name="connsiteX19" fmla="*/ 0 w 3196815"/>
              <a:gd name="connsiteY19" fmla="*/ 0 h 197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96815" h="1974376">
                <a:moveTo>
                  <a:pt x="3107140" y="1974376"/>
                </a:moveTo>
                <a:cubicBezTo>
                  <a:pt x="3078328" y="1857991"/>
                  <a:pt x="3049516" y="1741606"/>
                  <a:pt x="3029803" y="1633182"/>
                </a:cubicBezTo>
                <a:cubicBezTo>
                  <a:pt x="3010090" y="1524758"/>
                  <a:pt x="2995684" y="1410269"/>
                  <a:pt x="2988860" y="1323833"/>
                </a:cubicBezTo>
                <a:cubicBezTo>
                  <a:pt x="2982036" y="1237397"/>
                  <a:pt x="2983552" y="1181289"/>
                  <a:pt x="2988860" y="1114567"/>
                </a:cubicBezTo>
                <a:cubicBezTo>
                  <a:pt x="2994167" y="1047845"/>
                  <a:pt x="3001750" y="985672"/>
                  <a:pt x="3020705" y="923499"/>
                </a:cubicBezTo>
                <a:cubicBezTo>
                  <a:pt x="3039660" y="861326"/>
                  <a:pt x="3074537" y="798395"/>
                  <a:pt x="3102591" y="741529"/>
                </a:cubicBezTo>
                <a:cubicBezTo>
                  <a:pt x="3130645" y="684663"/>
                  <a:pt x="3175379" y="624765"/>
                  <a:pt x="3189027" y="582305"/>
                </a:cubicBezTo>
                <a:cubicBezTo>
                  <a:pt x="3202675" y="539845"/>
                  <a:pt x="3196609" y="517857"/>
                  <a:pt x="3184478" y="486770"/>
                </a:cubicBezTo>
                <a:cubicBezTo>
                  <a:pt x="3172347" y="455683"/>
                  <a:pt x="3149600" y="429146"/>
                  <a:pt x="3116239" y="395785"/>
                </a:cubicBezTo>
                <a:cubicBezTo>
                  <a:pt x="3082878" y="362424"/>
                  <a:pt x="3050275" y="313898"/>
                  <a:pt x="2984311" y="286603"/>
                </a:cubicBezTo>
                <a:cubicBezTo>
                  <a:pt x="2918347" y="259307"/>
                  <a:pt x="2803857" y="245660"/>
                  <a:pt x="2720454" y="232012"/>
                </a:cubicBezTo>
                <a:cubicBezTo>
                  <a:pt x="2637051" y="218364"/>
                  <a:pt x="2565021" y="215332"/>
                  <a:pt x="2483893" y="204717"/>
                </a:cubicBezTo>
                <a:cubicBezTo>
                  <a:pt x="2402765" y="194102"/>
                  <a:pt x="2341350" y="178938"/>
                  <a:pt x="2233684" y="168323"/>
                </a:cubicBezTo>
                <a:cubicBezTo>
                  <a:pt x="2126018" y="157708"/>
                  <a:pt x="1956180" y="150125"/>
                  <a:pt x="1837899" y="141027"/>
                </a:cubicBezTo>
                <a:cubicBezTo>
                  <a:pt x="1719618" y="131929"/>
                  <a:pt x="1524000" y="113732"/>
                  <a:pt x="1524000" y="113732"/>
                </a:cubicBezTo>
                <a:lnTo>
                  <a:pt x="1150961" y="86436"/>
                </a:lnTo>
                <a:lnTo>
                  <a:pt x="855260" y="63690"/>
                </a:lnTo>
                <a:lnTo>
                  <a:pt x="545911" y="36394"/>
                </a:lnTo>
                <a:cubicBezTo>
                  <a:pt x="441278" y="28812"/>
                  <a:pt x="318448" y="24263"/>
                  <a:pt x="227463" y="18197"/>
                </a:cubicBezTo>
                <a:cubicBezTo>
                  <a:pt x="136478" y="12131"/>
                  <a:pt x="68239" y="6065"/>
                  <a:pt x="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TekstSylinder 6"/>
          <p:cNvSpPr txBox="1"/>
          <p:nvPr/>
        </p:nvSpPr>
        <p:spPr>
          <a:xfrm>
            <a:off x="4750089" y="5476681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Mika Sundin, Kartverket</a:t>
            </a:r>
          </a:p>
        </p:txBody>
      </p:sp>
    </p:spTree>
    <p:extLst>
      <p:ext uri="{BB962C8B-B14F-4D97-AF65-F5344CB8AC3E}">
        <p14:creationId xmlns:p14="http://schemas.microsoft.com/office/powerpoint/2010/main" val="6774945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  <a:br>
              <a:rPr lang="nb-NO" dirty="0"/>
            </a:br>
            <a:r>
              <a:rPr lang="nb-NO" dirty="0"/>
              <a:t>Gammel Gangvegkant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3426"/>
            <a:ext cx="6303435" cy="4347435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 flipV="1">
            <a:off x="838200" y="6005513"/>
            <a:ext cx="352425" cy="47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ihåndsform 10"/>
          <p:cNvSpPr/>
          <p:nvPr/>
        </p:nvSpPr>
        <p:spPr>
          <a:xfrm>
            <a:off x="1190625" y="3224213"/>
            <a:ext cx="4602493" cy="2781300"/>
          </a:xfrm>
          <a:custGeom>
            <a:avLst/>
            <a:gdLst>
              <a:gd name="connsiteX0" fmla="*/ 0 w 4602493"/>
              <a:gd name="connsiteY0" fmla="*/ 2781300 h 2781300"/>
              <a:gd name="connsiteX1" fmla="*/ 300038 w 4602493"/>
              <a:gd name="connsiteY1" fmla="*/ 2600325 h 2781300"/>
              <a:gd name="connsiteX2" fmla="*/ 1200150 w 4602493"/>
              <a:gd name="connsiteY2" fmla="*/ 2124075 h 2781300"/>
              <a:gd name="connsiteX3" fmla="*/ 1966913 w 4602493"/>
              <a:gd name="connsiteY3" fmla="*/ 1733550 h 2781300"/>
              <a:gd name="connsiteX4" fmla="*/ 2638425 w 4602493"/>
              <a:gd name="connsiteY4" fmla="*/ 1343025 h 2781300"/>
              <a:gd name="connsiteX5" fmla="*/ 3395663 w 4602493"/>
              <a:gd name="connsiteY5" fmla="*/ 928687 h 2781300"/>
              <a:gd name="connsiteX6" fmla="*/ 3886200 w 4602493"/>
              <a:gd name="connsiteY6" fmla="*/ 638175 h 2781300"/>
              <a:gd name="connsiteX7" fmla="*/ 4229100 w 4602493"/>
              <a:gd name="connsiteY7" fmla="*/ 438150 h 2781300"/>
              <a:gd name="connsiteX8" fmla="*/ 4414838 w 4602493"/>
              <a:gd name="connsiteY8" fmla="*/ 323850 h 2781300"/>
              <a:gd name="connsiteX9" fmla="*/ 4557713 w 4602493"/>
              <a:gd name="connsiteY9" fmla="*/ 204787 h 2781300"/>
              <a:gd name="connsiteX10" fmla="*/ 4600575 w 4602493"/>
              <a:gd name="connsiteY10" fmla="*/ 123825 h 2781300"/>
              <a:gd name="connsiteX11" fmla="*/ 4591050 w 4602493"/>
              <a:gd name="connsiteY11" fmla="*/ 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02493" h="2781300">
                <a:moveTo>
                  <a:pt x="0" y="2781300"/>
                </a:moveTo>
                <a:cubicBezTo>
                  <a:pt x="50006" y="2745581"/>
                  <a:pt x="100013" y="2709863"/>
                  <a:pt x="300038" y="2600325"/>
                </a:cubicBezTo>
                <a:cubicBezTo>
                  <a:pt x="500063" y="2490787"/>
                  <a:pt x="922338" y="2268537"/>
                  <a:pt x="1200150" y="2124075"/>
                </a:cubicBezTo>
                <a:cubicBezTo>
                  <a:pt x="1477962" y="1979613"/>
                  <a:pt x="1727201" y="1863725"/>
                  <a:pt x="1966913" y="1733550"/>
                </a:cubicBezTo>
                <a:cubicBezTo>
                  <a:pt x="2206625" y="1603375"/>
                  <a:pt x="2400300" y="1477169"/>
                  <a:pt x="2638425" y="1343025"/>
                </a:cubicBezTo>
                <a:cubicBezTo>
                  <a:pt x="2876550" y="1208881"/>
                  <a:pt x="3187701" y="1046162"/>
                  <a:pt x="3395663" y="928687"/>
                </a:cubicBezTo>
                <a:cubicBezTo>
                  <a:pt x="3603625" y="811212"/>
                  <a:pt x="3886200" y="638175"/>
                  <a:pt x="3886200" y="638175"/>
                </a:cubicBezTo>
                <a:lnTo>
                  <a:pt x="4229100" y="438150"/>
                </a:lnTo>
                <a:cubicBezTo>
                  <a:pt x="4317206" y="385763"/>
                  <a:pt x="4360069" y="362744"/>
                  <a:pt x="4414838" y="323850"/>
                </a:cubicBezTo>
                <a:cubicBezTo>
                  <a:pt x="4469607" y="284956"/>
                  <a:pt x="4526757" y="238124"/>
                  <a:pt x="4557713" y="204787"/>
                </a:cubicBezTo>
                <a:cubicBezTo>
                  <a:pt x="4588669" y="171450"/>
                  <a:pt x="4595019" y="157956"/>
                  <a:pt x="4600575" y="123825"/>
                </a:cubicBezTo>
                <a:cubicBezTo>
                  <a:pt x="4606131" y="89694"/>
                  <a:pt x="4598590" y="44847"/>
                  <a:pt x="459105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4425710" y="2900363"/>
            <a:ext cx="1351203" cy="323850"/>
          </a:xfrm>
          <a:custGeom>
            <a:avLst/>
            <a:gdLst>
              <a:gd name="connsiteX0" fmla="*/ 1351203 w 1351203"/>
              <a:gd name="connsiteY0" fmla="*/ 323850 h 323850"/>
              <a:gd name="connsiteX1" fmla="*/ 1265478 w 1351203"/>
              <a:gd name="connsiteY1" fmla="*/ 247650 h 323850"/>
              <a:gd name="connsiteX2" fmla="*/ 1117840 w 1351203"/>
              <a:gd name="connsiteY2" fmla="*/ 176212 h 323850"/>
              <a:gd name="connsiteX3" fmla="*/ 974965 w 1351203"/>
              <a:gd name="connsiteY3" fmla="*/ 133350 h 323850"/>
              <a:gd name="connsiteX4" fmla="*/ 746365 w 1351203"/>
              <a:gd name="connsiteY4" fmla="*/ 76200 h 323850"/>
              <a:gd name="connsiteX5" fmla="*/ 603490 w 1351203"/>
              <a:gd name="connsiteY5" fmla="*/ 38100 h 323850"/>
              <a:gd name="connsiteX6" fmla="*/ 555865 w 1351203"/>
              <a:gd name="connsiteY6" fmla="*/ 38100 h 323850"/>
              <a:gd name="connsiteX7" fmla="*/ 412990 w 1351203"/>
              <a:gd name="connsiteY7" fmla="*/ 47625 h 323850"/>
              <a:gd name="connsiteX8" fmla="*/ 255828 w 1351203"/>
              <a:gd name="connsiteY8" fmla="*/ 52387 h 323850"/>
              <a:gd name="connsiteX9" fmla="*/ 108190 w 1351203"/>
              <a:gd name="connsiteY9" fmla="*/ 47625 h 323850"/>
              <a:gd name="connsiteX10" fmla="*/ 12940 w 1351203"/>
              <a:gd name="connsiteY10" fmla="*/ 23812 h 323850"/>
              <a:gd name="connsiteX11" fmla="*/ 3415 w 1351203"/>
              <a:gd name="connsiteY11" fmla="*/ 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51203" h="323850">
                <a:moveTo>
                  <a:pt x="1351203" y="323850"/>
                </a:moveTo>
                <a:cubicBezTo>
                  <a:pt x="1327787" y="298053"/>
                  <a:pt x="1304372" y="272256"/>
                  <a:pt x="1265478" y="247650"/>
                </a:cubicBezTo>
                <a:cubicBezTo>
                  <a:pt x="1226584" y="223044"/>
                  <a:pt x="1166259" y="195262"/>
                  <a:pt x="1117840" y="176212"/>
                </a:cubicBezTo>
                <a:cubicBezTo>
                  <a:pt x="1069421" y="157162"/>
                  <a:pt x="1036877" y="150019"/>
                  <a:pt x="974965" y="133350"/>
                </a:cubicBezTo>
                <a:cubicBezTo>
                  <a:pt x="913053" y="116681"/>
                  <a:pt x="808277" y="92075"/>
                  <a:pt x="746365" y="76200"/>
                </a:cubicBezTo>
                <a:cubicBezTo>
                  <a:pt x="684452" y="60325"/>
                  <a:pt x="635240" y="44450"/>
                  <a:pt x="603490" y="38100"/>
                </a:cubicBezTo>
                <a:cubicBezTo>
                  <a:pt x="571740" y="31750"/>
                  <a:pt x="587615" y="36512"/>
                  <a:pt x="555865" y="38100"/>
                </a:cubicBezTo>
                <a:cubicBezTo>
                  <a:pt x="524115" y="39688"/>
                  <a:pt x="462996" y="45244"/>
                  <a:pt x="412990" y="47625"/>
                </a:cubicBezTo>
                <a:cubicBezTo>
                  <a:pt x="362984" y="50006"/>
                  <a:pt x="306628" y="52387"/>
                  <a:pt x="255828" y="52387"/>
                </a:cubicBezTo>
                <a:cubicBezTo>
                  <a:pt x="205028" y="52387"/>
                  <a:pt x="148671" y="52387"/>
                  <a:pt x="108190" y="47625"/>
                </a:cubicBezTo>
                <a:cubicBezTo>
                  <a:pt x="67709" y="42863"/>
                  <a:pt x="30402" y="31749"/>
                  <a:pt x="12940" y="23812"/>
                </a:cubicBezTo>
                <a:cubicBezTo>
                  <a:pt x="-4522" y="15875"/>
                  <a:pt x="-554" y="7937"/>
                  <a:pt x="3415" y="0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6" name="Rett linje 15"/>
          <p:cNvCxnSpPr>
            <a:stCxn id="12" idx="11"/>
          </p:cNvCxnSpPr>
          <p:nvPr/>
        </p:nvCxnSpPr>
        <p:spPr>
          <a:xfrm flipV="1">
            <a:off x="4429125" y="2889842"/>
            <a:ext cx="47625" cy="105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ihåndsform 17"/>
          <p:cNvSpPr/>
          <p:nvPr/>
        </p:nvSpPr>
        <p:spPr>
          <a:xfrm>
            <a:off x="1909763" y="2817898"/>
            <a:ext cx="2552700" cy="72940"/>
          </a:xfrm>
          <a:custGeom>
            <a:avLst/>
            <a:gdLst>
              <a:gd name="connsiteX0" fmla="*/ 2552700 w 2552700"/>
              <a:gd name="connsiteY0" fmla="*/ 72940 h 72940"/>
              <a:gd name="connsiteX1" fmla="*/ 2409825 w 2552700"/>
              <a:gd name="connsiteY1" fmla="*/ 53890 h 72940"/>
              <a:gd name="connsiteX2" fmla="*/ 2057400 w 2552700"/>
              <a:gd name="connsiteY2" fmla="*/ 30077 h 72940"/>
              <a:gd name="connsiteX3" fmla="*/ 1704975 w 2552700"/>
              <a:gd name="connsiteY3" fmla="*/ 11027 h 72940"/>
              <a:gd name="connsiteX4" fmla="*/ 1390650 w 2552700"/>
              <a:gd name="connsiteY4" fmla="*/ 11027 h 72940"/>
              <a:gd name="connsiteX5" fmla="*/ 1323975 w 2552700"/>
              <a:gd name="connsiteY5" fmla="*/ 11027 h 72940"/>
              <a:gd name="connsiteX6" fmla="*/ 1200150 w 2552700"/>
              <a:gd name="connsiteY6" fmla="*/ 25315 h 72940"/>
              <a:gd name="connsiteX7" fmla="*/ 1052512 w 2552700"/>
              <a:gd name="connsiteY7" fmla="*/ 34840 h 72940"/>
              <a:gd name="connsiteX8" fmla="*/ 909637 w 2552700"/>
              <a:gd name="connsiteY8" fmla="*/ 15790 h 72940"/>
              <a:gd name="connsiteX9" fmla="*/ 800100 w 2552700"/>
              <a:gd name="connsiteY9" fmla="*/ 1502 h 72940"/>
              <a:gd name="connsiteX10" fmla="*/ 709612 w 2552700"/>
              <a:gd name="connsiteY10" fmla="*/ 1502 h 72940"/>
              <a:gd name="connsiteX11" fmla="*/ 490537 w 2552700"/>
              <a:gd name="connsiteY11" fmla="*/ 11027 h 72940"/>
              <a:gd name="connsiteX12" fmla="*/ 195262 w 2552700"/>
              <a:gd name="connsiteY12" fmla="*/ 25315 h 72940"/>
              <a:gd name="connsiteX13" fmla="*/ 0 w 2552700"/>
              <a:gd name="connsiteY13" fmla="*/ 25315 h 7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52700" h="72940">
                <a:moveTo>
                  <a:pt x="2552700" y="72940"/>
                </a:moveTo>
                <a:cubicBezTo>
                  <a:pt x="2522537" y="66987"/>
                  <a:pt x="2492375" y="61034"/>
                  <a:pt x="2409825" y="53890"/>
                </a:cubicBezTo>
                <a:cubicBezTo>
                  <a:pt x="2327275" y="46746"/>
                  <a:pt x="2057400" y="30077"/>
                  <a:pt x="2057400" y="30077"/>
                </a:cubicBezTo>
                <a:cubicBezTo>
                  <a:pt x="1939925" y="22933"/>
                  <a:pt x="1816100" y="14202"/>
                  <a:pt x="1704975" y="11027"/>
                </a:cubicBezTo>
                <a:cubicBezTo>
                  <a:pt x="1593850" y="7852"/>
                  <a:pt x="1390650" y="11027"/>
                  <a:pt x="1390650" y="11027"/>
                </a:cubicBezTo>
                <a:cubicBezTo>
                  <a:pt x="1327150" y="11027"/>
                  <a:pt x="1355725" y="8646"/>
                  <a:pt x="1323975" y="11027"/>
                </a:cubicBezTo>
                <a:cubicBezTo>
                  <a:pt x="1292225" y="13408"/>
                  <a:pt x="1245394" y="21346"/>
                  <a:pt x="1200150" y="25315"/>
                </a:cubicBezTo>
                <a:cubicBezTo>
                  <a:pt x="1154906" y="29284"/>
                  <a:pt x="1100931" y="36427"/>
                  <a:pt x="1052512" y="34840"/>
                </a:cubicBezTo>
                <a:cubicBezTo>
                  <a:pt x="1004093" y="33253"/>
                  <a:pt x="909637" y="15790"/>
                  <a:pt x="909637" y="15790"/>
                </a:cubicBezTo>
                <a:cubicBezTo>
                  <a:pt x="867568" y="10234"/>
                  <a:pt x="833437" y="3883"/>
                  <a:pt x="800100" y="1502"/>
                </a:cubicBezTo>
                <a:cubicBezTo>
                  <a:pt x="766763" y="-879"/>
                  <a:pt x="761206" y="-85"/>
                  <a:pt x="709612" y="1502"/>
                </a:cubicBezTo>
                <a:cubicBezTo>
                  <a:pt x="658018" y="3089"/>
                  <a:pt x="490537" y="11027"/>
                  <a:pt x="490537" y="11027"/>
                </a:cubicBezTo>
                <a:lnTo>
                  <a:pt x="195262" y="25315"/>
                </a:lnTo>
                <a:cubicBezTo>
                  <a:pt x="113506" y="27696"/>
                  <a:pt x="56753" y="26505"/>
                  <a:pt x="0" y="25315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20" name="Rett linje 19"/>
          <p:cNvCxnSpPr/>
          <p:nvPr/>
        </p:nvCxnSpPr>
        <p:spPr>
          <a:xfrm>
            <a:off x="5329238" y="5962484"/>
            <a:ext cx="1812397" cy="49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 flipH="1" flipV="1">
            <a:off x="4891088" y="5357813"/>
            <a:ext cx="442912" cy="6048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ihåndsform 25"/>
          <p:cNvSpPr/>
          <p:nvPr/>
        </p:nvSpPr>
        <p:spPr>
          <a:xfrm>
            <a:off x="4886325" y="3362325"/>
            <a:ext cx="1499024" cy="1995488"/>
          </a:xfrm>
          <a:custGeom>
            <a:avLst/>
            <a:gdLst>
              <a:gd name="connsiteX0" fmla="*/ 0 w 1499024"/>
              <a:gd name="connsiteY0" fmla="*/ 1995488 h 1995488"/>
              <a:gd name="connsiteX1" fmla="*/ 195263 w 1499024"/>
              <a:gd name="connsiteY1" fmla="*/ 1704975 h 1995488"/>
              <a:gd name="connsiteX2" fmla="*/ 466725 w 1499024"/>
              <a:gd name="connsiteY2" fmla="*/ 1281113 h 1995488"/>
              <a:gd name="connsiteX3" fmla="*/ 842963 w 1499024"/>
              <a:gd name="connsiteY3" fmla="*/ 833438 h 1995488"/>
              <a:gd name="connsiteX4" fmla="*/ 1109663 w 1499024"/>
              <a:gd name="connsiteY4" fmla="*/ 542925 h 1995488"/>
              <a:gd name="connsiteX5" fmla="*/ 1323975 w 1499024"/>
              <a:gd name="connsiteY5" fmla="*/ 304800 h 1995488"/>
              <a:gd name="connsiteX6" fmla="*/ 1476375 w 1499024"/>
              <a:gd name="connsiteY6" fmla="*/ 119063 h 1995488"/>
              <a:gd name="connsiteX7" fmla="*/ 1495425 w 1499024"/>
              <a:gd name="connsiteY7" fmla="*/ 0 h 199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9024" h="1995488">
                <a:moveTo>
                  <a:pt x="0" y="1995488"/>
                </a:moveTo>
                <a:cubicBezTo>
                  <a:pt x="58738" y="1909762"/>
                  <a:pt x="117476" y="1824037"/>
                  <a:pt x="195263" y="1704975"/>
                </a:cubicBezTo>
                <a:cubicBezTo>
                  <a:pt x="273050" y="1585913"/>
                  <a:pt x="358775" y="1426369"/>
                  <a:pt x="466725" y="1281113"/>
                </a:cubicBezTo>
                <a:cubicBezTo>
                  <a:pt x="574675" y="1135857"/>
                  <a:pt x="735807" y="956469"/>
                  <a:pt x="842963" y="833438"/>
                </a:cubicBezTo>
                <a:cubicBezTo>
                  <a:pt x="950119" y="710407"/>
                  <a:pt x="1029494" y="631031"/>
                  <a:pt x="1109663" y="542925"/>
                </a:cubicBezTo>
                <a:cubicBezTo>
                  <a:pt x="1189832" y="454819"/>
                  <a:pt x="1262856" y="375444"/>
                  <a:pt x="1323975" y="304800"/>
                </a:cubicBezTo>
                <a:cubicBezTo>
                  <a:pt x="1385094" y="234156"/>
                  <a:pt x="1447800" y="169863"/>
                  <a:pt x="1476375" y="119063"/>
                </a:cubicBezTo>
                <a:cubicBezTo>
                  <a:pt x="1504950" y="68263"/>
                  <a:pt x="1500187" y="34131"/>
                  <a:pt x="1495425" y="0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7" name="Frihåndsform 26"/>
          <p:cNvSpPr/>
          <p:nvPr/>
        </p:nvSpPr>
        <p:spPr>
          <a:xfrm>
            <a:off x="1828800" y="2776116"/>
            <a:ext cx="4552950" cy="576684"/>
          </a:xfrm>
          <a:custGeom>
            <a:avLst/>
            <a:gdLst>
              <a:gd name="connsiteX0" fmla="*/ 4552950 w 4552950"/>
              <a:gd name="connsiteY0" fmla="*/ 576684 h 576684"/>
              <a:gd name="connsiteX1" fmla="*/ 4500563 w 4552950"/>
              <a:gd name="connsiteY1" fmla="*/ 495722 h 576684"/>
              <a:gd name="connsiteX2" fmla="*/ 4376738 w 4552950"/>
              <a:gd name="connsiteY2" fmla="*/ 405234 h 576684"/>
              <a:gd name="connsiteX3" fmla="*/ 4252913 w 4552950"/>
              <a:gd name="connsiteY3" fmla="*/ 343322 h 576684"/>
              <a:gd name="connsiteX4" fmla="*/ 4067175 w 4552950"/>
              <a:gd name="connsiteY4" fmla="*/ 295697 h 576684"/>
              <a:gd name="connsiteX5" fmla="*/ 3838575 w 4552950"/>
              <a:gd name="connsiteY5" fmla="*/ 243309 h 576684"/>
              <a:gd name="connsiteX6" fmla="*/ 3586163 w 4552950"/>
              <a:gd name="connsiteY6" fmla="*/ 181397 h 576684"/>
              <a:gd name="connsiteX7" fmla="*/ 3419475 w 4552950"/>
              <a:gd name="connsiteY7" fmla="*/ 152822 h 576684"/>
              <a:gd name="connsiteX8" fmla="*/ 3181350 w 4552950"/>
              <a:gd name="connsiteY8" fmla="*/ 114722 h 576684"/>
              <a:gd name="connsiteX9" fmla="*/ 2952750 w 4552950"/>
              <a:gd name="connsiteY9" fmla="*/ 95672 h 576684"/>
              <a:gd name="connsiteX10" fmla="*/ 2676525 w 4552950"/>
              <a:gd name="connsiteY10" fmla="*/ 76622 h 576684"/>
              <a:gd name="connsiteX11" fmla="*/ 2386013 w 4552950"/>
              <a:gd name="connsiteY11" fmla="*/ 52809 h 576684"/>
              <a:gd name="connsiteX12" fmla="*/ 2090738 w 4552950"/>
              <a:gd name="connsiteY12" fmla="*/ 38522 h 576684"/>
              <a:gd name="connsiteX13" fmla="*/ 1662113 w 4552950"/>
              <a:gd name="connsiteY13" fmla="*/ 19472 h 576684"/>
              <a:gd name="connsiteX14" fmla="*/ 1262063 w 4552950"/>
              <a:gd name="connsiteY14" fmla="*/ 5184 h 576684"/>
              <a:gd name="connsiteX15" fmla="*/ 957263 w 4552950"/>
              <a:gd name="connsiteY15" fmla="*/ 422 h 576684"/>
              <a:gd name="connsiteX16" fmla="*/ 509588 w 4552950"/>
              <a:gd name="connsiteY16" fmla="*/ 14709 h 576684"/>
              <a:gd name="connsiteX17" fmla="*/ 195263 w 4552950"/>
              <a:gd name="connsiteY17" fmla="*/ 28997 h 576684"/>
              <a:gd name="connsiteX18" fmla="*/ 0 w 4552950"/>
              <a:gd name="connsiteY18" fmla="*/ 38522 h 576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52950" h="576684">
                <a:moveTo>
                  <a:pt x="4552950" y="576684"/>
                </a:moveTo>
                <a:cubicBezTo>
                  <a:pt x="4541441" y="550490"/>
                  <a:pt x="4529932" y="524297"/>
                  <a:pt x="4500563" y="495722"/>
                </a:cubicBezTo>
                <a:cubicBezTo>
                  <a:pt x="4471194" y="467147"/>
                  <a:pt x="4418013" y="430634"/>
                  <a:pt x="4376738" y="405234"/>
                </a:cubicBezTo>
                <a:cubicBezTo>
                  <a:pt x="4335463" y="379834"/>
                  <a:pt x="4304507" y="361578"/>
                  <a:pt x="4252913" y="343322"/>
                </a:cubicBezTo>
                <a:cubicBezTo>
                  <a:pt x="4201319" y="325066"/>
                  <a:pt x="4136231" y="312366"/>
                  <a:pt x="4067175" y="295697"/>
                </a:cubicBezTo>
                <a:cubicBezTo>
                  <a:pt x="3998119" y="279028"/>
                  <a:pt x="3838575" y="243309"/>
                  <a:pt x="3838575" y="243309"/>
                </a:cubicBezTo>
                <a:cubicBezTo>
                  <a:pt x="3758406" y="224259"/>
                  <a:pt x="3656013" y="196478"/>
                  <a:pt x="3586163" y="181397"/>
                </a:cubicBezTo>
                <a:cubicBezTo>
                  <a:pt x="3516313" y="166316"/>
                  <a:pt x="3419475" y="152822"/>
                  <a:pt x="3419475" y="152822"/>
                </a:cubicBezTo>
                <a:cubicBezTo>
                  <a:pt x="3352006" y="141710"/>
                  <a:pt x="3259137" y="124247"/>
                  <a:pt x="3181350" y="114722"/>
                </a:cubicBezTo>
                <a:cubicBezTo>
                  <a:pt x="3103563" y="105197"/>
                  <a:pt x="2952750" y="95672"/>
                  <a:pt x="2952750" y="95672"/>
                </a:cubicBezTo>
                <a:lnTo>
                  <a:pt x="2676525" y="76622"/>
                </a:lnTo>
                <a:lnTo>
                  <a:pt x="2386013" y="52809"/>
                </a:lnTo>
                <a:cubicBezTo>
                  <a:pt x="2288382" y="46459"/>
                  <a:pt x="2090738" y="38522"/>
                  <a:pt x="2090738" y="38522"/>
                </a:cubicBezTo>
                <a:lnTo>
                  <a:pt x="1662113" y="19472"/>
                </a:lnTo>
                <a:lnTo>
                  <a:pt x="1262063" y="5184"/>
                </a:lnTo>
                <a:cubicBezTo>
                  <a:pt x="1144588" y="2009"/>
                  <a:pt x="1082675" y="-1165"/>
                  <a:pt x="957263" y="422"/>
                </a:cubicBezTo>
                <a:cubicBezTo>
                  <a:pt x="831851" y="2009"/>
                  <a:pt x="509588" y="14709"/>
                  <a:pt x="509588" y="14709"/>
                </a:cubicBezTo>
                <a:lnTo>
                  <a:pt x="195263" y="28997"/>
                </a:lnTo>
                <a:lnTo>
                  <a:pt x="0" y="38522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8000232" y="2138958"/>
            <a:ext cx="3476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De stiplede linjene i bildet viser kun at Vegdekkekanten er skjult i bildet (bak kantsteinen).</a:t>
            </a:r>
          </a:p>
        </p:txBody>
      </p:sp>
      <p:sp>
        <p:nvSpPr>
          <p:cNvPr id="15" name="TekstSylinder 14"/>
          <p:cNvSpPr txBox="1"/>
          <p:nvPr/>
        </p:nvSpPr>
        <p:spPr>
          <a:xfrm>
            <a:off x="5635837" y="6044515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Mika Sundin, Kartverket</a:t>
            </a:r>
          </a:p>
        </p:txBody>
      </p:sp>
    </p:spTree>
    <p:extLst>
      <p:ext uri="{BB962C8B-B14F-4D97-AF65-F5344CB8AC3E}">
        <p14:creationId xmlns:p14="http://schemas.microsoft.com/office/powerpoint/2010/main" val="122650981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  <a:br>
              <a:rPr lang="nb-NO" dirty="0"/>
            </a:br>
            <a:r>
              <a:rPr lang="nb-NO" dirty="0"/>
              <a:t>Gammel Gangvegkant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470" y="2437706"/>
            <a:ext cx="4117808" cy="339016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716" y="2593571"/>
            <a:ext cx="5098080" cy="352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46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112576" y="505971"/>
            <a:ext cx="7885425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</a:t>
            </a:r>
            <a:br>
              <a:rPr lang="nb-NO" sz="3200" dirty="0"/>
            </a:br>
            <a:endParaRPr lang="nb-NO" sz="32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07236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3074497" y="3297228"/>
            <a:ext cx="130078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086568" y="2265667"/>
            <a:ext cx="87115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626578" y="2941783"/>
            <a:ext cx="134408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008339" y="4187096"/>
            <a:ext cx="84954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8126349" y="1354494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0B0F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</a:p>
        </p:txBody>
      </p:sp>
      <p:sp>
        <p:nvSpPr>
          <p:cNvPr id="60" name="TekstSylinder 59"/>
          <p:cNvSpPr txBox="1"/>
          <p:nvPr/>
        </p:nvSpPr>
        <p:spPr>
          <a:xfrm>
            <a:off x="4820407" y="5654162"/>
            <a:ext cx="64409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51114" y="1669965"/>
            <a:ext cx="61339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47538" y="4021773"/>
            <a:ext cx="559522" cy="358956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6" y="5228493"/>
            <a:ext cx="10970" cy="9740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199106" cy="2516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50" y="5224935"/>
            <a:ext cx="82564" cy="1160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85499" y="3265313"/>
            <a:ext cx="73518" cy="1046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9" y="3270904"/>
            <a:ext cx="73128" cy="973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1642"/>
            <a:ext cx="73000" cy="976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>
            <a:off x="6979702" y="4821466"/>
            <a:ext cx="12918" cy="12174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0855" y="4821466"/>
            <a:ext cx="5802" cy="12151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5631" y="4588016"/>
            <a:ext cx="2128" cy="2334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0" y="3234593"/>
            <a:ext cx="136040" cy="3715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 flipV="1">
            <a:off x="7415432" y="4049643"/>
            <a:ext cx="535153" cy="6175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 flipV="1">
            <a:off x="7444426" y="4584405"/>
            <a:ext cx="541205" cy="1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>
            <a:off x="6190896" y="2069123"/>
            <a:ext cx="1" cy="316035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>
            <a:off x="3592309" y="2127011"/>
            <a:ext cx="39" cy="248643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07749" y="1981328"/>
            <a:ext cx="8895" cy="324018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8175333" y="1482512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8189925" y="1620852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8189925" y="1945507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8183107" y="178538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240220" y="3790941"/>
            <a:ext cx="614635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364882" y="2264942"/>
            <a:ext cx="87260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736544" y="4840437"/>
            <a:ext cx="82666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8185418" y="2083931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1" name="TekstSylinder 230"/>
          <p:cNvSpPr txBox="1"/>
          <p:nvPr/>
        </p:nvSpPr>
        <p:spPr>
          <a:xfrm>
            <a:off x="8126349" y="2327906"/>
            <a:ext cx="2220188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tekst      Objekttype flater</a:t>
            </a:r>
          </a:p>
        </p:txBody>
      </p:sp>
    </p:spTree>
    <p:extLst>
      <p:ext uri="{BB962C8B-B14F-4D97-AF65-F5344CB8AC3E}">
        <p14:creationId xmlns:p14="http://schemas.microsoft.com/office/powerpoint/2010/main" val="110173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10" y="1806545"/>
            <a:ext cx="3879988" cy="2869575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6989"/>
          </a:xfrm>
        </p:spPr>
        <p:txBody>
          <a:bodyPr>
            <a:normAutofit/>
          </a:bodyPr>
          <a:lstStyle/>
          <a:p>
            <a:r>
              <a:rPr lang="nb-NO" dirty="0"/>
              <a:t>Vegdekkekant (samlebilde)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588" y="3855259"/>
            <a:ext cx="1935235" cy="250337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998" y="1806545"/>
            <a:ext cx="4352825" cy="204808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10" y="3855259"/>
            <a:ext cx="3257654" cy="2502749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5664" y="3855259"/>
            <a:ext cx="3039924" cy="2502749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660900" y="2597150"/>
            <a:ext cx="4095750" cy="590550"/>
          </a:xfrm>
          <a:custGeom>
            <a:avLst/>
            <a:gdLst>
              <a:gd name="connsiteX0" fmla="*/ 4095750 w 4095750"/>
              <a:gd name="connsiteY0" fmla="*/ 0 h 590550"/>
              <a:gd name="connsiteX1" fmla="*/ 3403600 w 4095750"/>
              <a:gd name="connsiteY1" fmla="*/ 88900 h 590550"/>
              <a:gd name="connsiteX2" fmla="*/ 2730500 w 4095750"/>
              <a:gd name="connsiteY2" fmla="*/ 177800 h 590550"/>
              <a:gd name="connsiteX3" fmla="*/ 1981200 w 4095750"/>
              <a:gd name="connsiteY3" fmla="*/ 279400 h 590550"/>
              <a:gd name="connsiteX4" fmla="*/ 1117600 w 4095750"/>
              <a:gd name="connsiteY4" fmla="*/ 406400 h 590550"/>
              <a:gd name="connsiteX5" fmla="*/ 425450 w 4095750"/>
              <a:gd name="connsiteY5" fmla="*/ 514350 h 590550"/>
              <a:gd name="connsiteX6" fmla="*/ 0 w 4095750"/>
              <a:gd name="connsiteY6" fmla="*/ 59055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5750" h="590550">
                <a:moveTo>
                  <a:pt x="4095750" y="0"/>
                </a:moveTo>
                <a:lnTo>
                  <a:pt x="3403600" y="88900"/>
                </a:lnTo>
                <a:lnTo>
                  <a:pt x="2730500" y="177800"/>
                </a:lnTo>
                <a:lnTo>
                  <a:pt x="1981200" y="279400"/>
                </a:lnTo>
                <a:lnTo>
                  <a:pt x="1117600" y="406400"/>
                </a:lnTo>
                <a:lnTo>
                  <a:pt x="425450" y="514350"/>
                </a:lnTo>
                <a:cubicBezTo>
                  <a:pt x="239183" y="545042"/>
                  <a:pt x="119591" y="567796"/>
                  <a:pt x="0" y="59055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4406900" y="3390900"/>
            <a:ext cx="742950" cy="127000"/>
          </a:xfrm>
          <a:custGeom>
            <a:avLst/>
            <a:gdLst>
              <a:gd name="connsiteX0" fmla="*/ 742950 w 742950"/>
              <a:gd name="connsiteY0" fmla="*/ 0 h 127000"/>
              <a:gd name="connsiteX1" fmla="*/ 0 w 742950"/>
              <a:gd name="connsiteY1" fmla="*/ 12700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2950" h="127000">
                <a:moveTo>
                  <a:pt x="742950" y="0"/>
                </a:moveTo>
                <a:lnTo>
                  <a:pt x="0" y="1270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8166984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10" y="1806545"/>
            <a:ext cx="3879988" cy="2869575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6989"/>
          </a:xfrm>
        </p:spPr>
        <p:txBody>
          <a:bodyPr>
            <a:normAutofit fontScale="90000"/>
          </a:bodyPr>
          <a:lstStyle/>
          <a:p>
            <a:r>
              <a:rPr lang="nb-NO" b="1" dirty="0">
                <a:solidFill>
                  <a:srgbClr val="FF0000"/>
                </a:solidFill>
              </a:rPr>
              <a:t>VEDLEGG NYTT BILDE - FIGUR 31: </a:t>
            </a:r>
            <a:r>
              <a:rPr lang="nb-NO" dirty="0"/>
              <a:t>Vegdekkekant (samlebilde)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588" y="3855259"/>
            <a:ext cx="1935235" cy="250337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998" y="1806545"/>
            <a:ext cx="4352825" cy="204808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10" y="3855259"/>
            <a:ext cx="3257654" cy="2502749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5664" y="3855259"/>
            <a:ext cx="3039924" cy="2502749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660900" y="2597150"/>
            <a:ext cx="4095750" cy="590550"/>
          </a:xfrm>
          <a:custGeom>
            <a:avLst/>
            <a:gdLst>
              <a:gd name="connsiteX0" fmla="*/ 4095750 w 4095750"/>
              <a:gd name="connsiteY0" fmla="*/ 0 h 590550"/>
              <a:gd name="connsiteX1" fmla="*/ 3403600 w 4095750"/>
              <a:gd name="connsiteY1" fmla="*/ 88900 h 590550"/>
              <a:gd name="connsiteX2" fmla="*/ 2730500 w 4095750"/>
              <a:gd name="connsiteY2" fmla="*/ 177800 h 590550"/>
              <a:gd name="connsiteX3" fmla="*/ 1981200 w 4095750"/>
              <a:gd name="connsiteY3" fmla="*/ 279400 h 590550"/>
              <a:gd name="connsiteX4" fmla="*/ 1117600 w 4095750"/>
              <a:gd name="connsiteY4" fmla="*/ 406400 h 590550"/>
              <a:gd name="connsiteX5" fmla="*/ 425450 w 4095750"/>
              <a:gd name="connsiteY5" fmla="*/ 514350 h 590550"/>
              <a:gd name="connsiteX6" fmla="*/ 0 w 4095750"/>
              <a:gd name="connsiteY6" fmla="*/ 59055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5750" h="590550">
                <a:moveTo>
                  <a:pt x="4095750" y="0"/>
                </a:moveTo>
                <a:lnTo>
                  <a:pt x="3403600" y="88900"/>
                </a:lnTo>
                <a:lnTo>
                  <a:pt x="2730500" y="177800"/>
                </a:lnTo>
                <a:lnTo>
                  <a:pt x="1981200" y="279400"/>
                </a:lnTo>
                <a:lnTo>
                  <a:pt x="1117600" y="406400"/>
                </a:lnTo>
                <a:lnTo>
                  <a:pt x="425450" y="514350"/>
                </a:lnTo>
                <a:cubicBezTo>
                  <a:pt x="239183" y="545042"/>
                  <a:pt x="119591" y="567796"/>
                  <a:pt x="0" y="59055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097577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266401"/>
            <a:ext cx="10515600" cy="993600"/>
          </a:xfrm>
        </p:spPr>
        <p:txBody>
          <a:bodyPr>
            <a:normAutofit/>
          </a:bodyPr>
          <a:lstStyle/>
          <a:p>
            <a:r>
              <a:rPr lang="nb-NO" dirty="0"/>
              <a:t>AnnetVegarealAvgrensning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226" y="1624817"/>
            <a:ext cx="2901948" cy="2286198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648" y="1624817"/>
            <a:ext cx="2916125" cy="2286198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226" y="4046617"/>
            <a:ext cx="2889754" cy="2395936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825" y="4046617"/>
            <a:ext cx="2901948" cy="239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371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7443"/>
          </a:xfrm>
        </p:spPr>
        <p:txBody>
          <a:bodyPr>
            <a:normAutofit/>
          </a:bodyPr>
          <a:lstStyle/>
          <a:p>
            <a:r>
              <a:rPr lang="nb-NO" dirty="0"/>
              <a:t>AnnetVegarealAvgrensning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65" y="1480865"/>
            <a:ext cx="4801270" cy="389626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666" y="6321177"/>
            <a:ext cx="6344535" cy="44773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3078666" y="5548164"/>
            <a:ext cx="81245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Eksempler på områder med tilstrekkelig registrering av AnnetVegarealAvgrensning (tegnet med oransje linjer).</a:t>
            </a:r>
          </a:p>
        </p:txBody>
      </p:sp>
    </p:spTree>
    <p:extLst>
      <p:ext uri="{BB962C8B-B14F-4D97-AF65-F5344CB8AC3E}">
        <p14:creationId xmlns:p14="http://schemas.microsoft.com/office/powerpoint/2010/main" val="42909189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44001"/>
            <a:ext cx="10515600" cy="1454399"/>
          </a:xfrm>
        </p:spPr>
        <p:txBody>
          <a:bodyPr/>
          <a:lstStyle/>
          <a:p>
            <a:r>
              <a:rPr lang="nb-NO" dirty="0"/>
              <a:t>AnnetVegarealAvgrensning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27" y="1497600"/>
            <a:ext cx="5153744" cy="4039164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1" y="6413629"/>
            <a:ext cx="6554115" cy="438211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748800" y="5536764"/>
            <a:ext cx="1121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Diffuse avkjørsler trenger ikke å gå lengre enn nødvendig. Dette er et eksempel på en naturlig avslutning av AnnetVegarealAvgrensning, selv om garasjen er plassert lengre opp enn avkjørselen.</a:t>
            </a:r>
          </a:p>
        </p:txBody>
      </p:sp>
    </p:spTree>
    <p:extLst>
      <p:ext uri="{BB962C8B-B14F-4D97-AF65-F5344CB8AC3E}">
        <p14:creationId xmlns:p14="http://schemas.microsoft.com/office/powerpoint/2010/main" val="83672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FartsdemperAvgrensning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541" y="4235234"/>
            <a:ext cx="3362794" cy="248637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38" y="1750213"/>
            <a:ext cx="3934374" cy="319132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212" y="1750213"/>
            <a:ext cx="4070001" cy="3191320"/>
          </a:xfrm>
          <a:prstGeom prst="rect">
            <a:avLst/>
          </a:prstGeom>
        </p:spPr>
      </p:pic>
      <p:cxnSp>
        <p:nvCxnSpPr>
          <p:cNvPr id="9" name="Rett linje 8"/>
          <p:cNvCxnSpPr/>
          <p:nvPr/>
        </p:nvCxnSpPr>
        <p:spPr>
          <a:xfrm flipV="1">
            <a:off x="6591300" y="3345873"/>
            <a:ext cx="495300" cy="4281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 flipV="1">
            <a:off x="5627010" y="3158349"/>
            <a:ext cx="964290" cy="6156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H="1" flipV="1">
            <a:off x="6096000" y="2781831"/>
            <a:ext cx="990600" cy="5640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 flipV="1">
            <a:off x="5627010" y="2781831"/>
            <a:ext cx="468990" cy="3765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459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>
                <a:solidFill>
                  <a:srgbClr val="FF0000"/>
                </a:solidFill>
              </a:rPr>
              <a:t>VEDLEGG EKSTRA BILDE: </a:t>
            </a:r>
            <a:r>
              <a:rPr lang="nb-NO" dirty="0" err="1"/>
              <a:t>FartsdemperAvgrensning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5C01ED1B-D766-4C4C-8997-A9C6F7F85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51036"/>
            <a:ext cx="4473271" cy="3674737"/>
          </a:xfrm>
          <a:prstGeom prst="rect">
            <a:avLst/>
          </a:prstGeom>
        </p:spPr>
      </p:pic>
      <p:pic>
        <p:nvPicPr>
          <p:cNvPr id="13" name="Bilde 12">
            <a:extLst>
              <a:ext uri="{FF2B5EF4-FFF2-40B4-BE49-F238E27FC236}">
                <a16:creationId xmlns:a16="http://schemas.microsoft.com/office/drawing/2014/main" id="{565A00FD-D951-443D-9BD1-785747076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471" y="2151036"/>
            <a:ext cx="4473271" cy="3674737"/>
          </a:xfrm>
          <a:prstGeom prst="rect">
            <a:avLst/>
          </a:prstGeom>
        </p:spPr>
      </p:pic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D87AD019-845B-4B51-AA5A-D8D849FCA3CD}"/>
              </a:ext>
            </a:extLst>
          </p:cNvPr>
          <p:cNvCxnSpPr>
            <a:cxnSpLocks/>
          </p:cNvCxnSpPr>
          <p:nvPr/>
        </p:nvCxnSpPr>
        <p:spPr>
          <a:xfrm>
            <a:off x="7082118" y="4195482"/>
            <a:ext cx="86061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>
            <a:extLst>
              <a:ext uri="{FF2B5EF4-FFF2-40B4-BE49-F238E27FC236}">
                <a16:creationId xmlns:a16="http://schemas.microsoft.com/office/drawing/2014/main" id="{EAB364F6-2509-444E-BEF9-69AE9990A0A7}"/>
              </a:ext>
            </a:extLst>
          </p:cNvPr>
          <p:cNvCxnSpPr>
            <a:cxnSpLocks/>
          </p:cNvCxnSpPr>
          <p:nvPr/>
        </p:nvCxnSpPr>
        <p:spPr>
          <a:xfrm>
            <a:off x="7082118" y="4090893"/>
            <a:ext cx="86061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>
            <a:extLst>
              <a:ext uri="{FF2B5EF4-FFF2-40B4-BE49-F238E27FC236}">
                <a16:creationId xmlns:a16="http://schemas.microsoft.com/office/drawing/2014/main" id="{D077B179-80D8-4964-81BE-A86E30DFB687}"/>
              </a:ext>
            </a:extLst>
          </p:cNvPr>
          <p:cNvCxnSpPr>
            <a:cxnSpLocks/>
          </p:cNvCxnSpPr>
          <p:nvPr/>
        </p:nvCxnSpPr>
        <p:spPr>
          <a:xfrm>
            <a:off x="7082118" y="4090893"/>
            <a:ext cx="0" cy="10458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>
            <a:extLst>
              <a:ext uri="{FF2B5EF4-FFF2-40B4-BE49-F238E27FC236}">
                <a16:creationId xmlns:a16="http://schemas.microsoft.com/office/drawing/2014/main" id="{302B3CAC-D888-4957-8ADD-7F95FEE0F331}"/>
              </a:ext>
            </a:extLst>
          </p:cNvPr>
          <p:cNvCxnSpPr>
            <a:cxnSpLocks/>
          </p:cNvCxnSpPr>
          <p:nvPr/>
        </p:nvCxnSpPr>
        <p:spPr>
          <a:xfrm>
            <a:off x="7942729" y="4090893"/>
            <a:ext cx="0" cy="10458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6762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FeristAvgrensning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892" y="2195340"/>
            <a:ext cx="3696216" cy="246731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812" y="4922758"/>
            <a:ext cx="4658375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828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GangfeltAvgrensning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608" y="1518910"/>
            <a:ext cx="6687483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884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GangfeltAvgrensning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707" y="1719024"/>
            <a:ext cx="5096586" cy="341995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690" y="5375891"/>
            <a:ext cx="4248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69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762001" y="268483"/>
            <a:ext cx="10144124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 med typeveg (FKB-Elveg 2.0)</a:t>
            </a:r>
          </a:p>
        </p:txBody>
      </p:sp>
      <p:sp>
        <p:nvSpPr>
          <p:cNvPr id="21" name="TekstSylinder 20"/>
          <p:cNvSpPr txBox="1"/>
          <p:nvPr/>
        </p:nvSpPr>
        <p:spPr>
          <a:xfrm>
            <a:off x="7245189" y="5314796"/>
            <a:ext cx="108036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788582" y="3151292"/>
            <a:ext cx="127225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3909097" y="2338947"/>
            <a:ext cx="83267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993347" y="2947128"/>
            <a:ext cx="1146937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236936" y="4082096"/>
            <a:ext cx="81296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8126349" y="1354494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0B0F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</a:p>
        </p:txBody>
      </p:sp>
      <p:sp>
        <p:nvSpPr>
          <p:cNvPr id="60" name="TekstSylinder 59"/>
          <p:cNvSpPr txBox="1"/>
          <p:nvPr/>
        </p:nvSpPr>
        <p:spPr>
          <a:xfrm>
            <a:off x="4842167" y="5680630"/>
            <a:ext cx="64770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57780" y="1661424"/>
            <a:ext cx="61647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52634" y="4011278"/>
            <a:ext cx="575278" cy="316653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8" y="5228492"/>
            <a:ext cx="10969" cy="999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3282" y="5329327"/>
            <a:ext cx="3362" cy="5290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50597" y="5224935"/>
            <a:ext cx="404454" cy="35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51" y="5224935"/>
            <a:ext cx="87316" cy="1160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68601" y="5234393"/>
            <a:ext cx="81996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1" y="3451564"/>
            <a:ext cx="61983" cy="15457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 flipH="1">
            <a:off x="6413282" y="1991311"/>
            <a:ext cx="2082" cy="302605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8197409" y="1483425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8206912" y="1634742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8206913" y="1948517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8206913" y="1794246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228247" y="3780446"/>
            <a:ext cx="64877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255029" y="2341561"/>
            <a:ext cx="82744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783380" y="4888572"/>
            <a:ext cx="78053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8197410" y="2104420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kstSylinder 98"/>
          <p:cNvSpPr txBox="1"/>
          <p:nvPr/>
        </p:nvSpPr>
        <p:spPr>
          <a:xfrm>
            <a:off x="8126349" y="2334119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chemeClr val="tx2"/>
                </a:solidFill>
              </a:rPr>
              <a:t>Kanalisert 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Gang- 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Fortau</a:t>
            </a:r>
          </a:p>
        </p:txBody>
      </p:sp>
      <p:cxnSp>
        <p:nvCxnSpPr>
          <p:cNvPr id="4" name="Rett linje 3"/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>
            <a:off x="8201400" y="2619658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8206913" y="2462248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>
            <a:endCxn id="14" idx="6"/>
          </p:cNvCxnSpPr>
          <p:nvPr/>
        </p:nvCxnSpPr>
        <p:spPr>
          <a:xfrm flipH="1">
            <a:off x="5882483" y="4314758"/>
            <a:ext cx="3096990" cy="15894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8197410" y="2772792"/>
            <a:ext cx="377995" cy="3231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/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/>
          <p:cNvCxnSpPr/>
          <p:nvPr/>
        </p:nvCxnSpPr>
        <p:spPr>
          <a:xfrm flipH="1">
            <a:off x="5547055" y="3263550"/>
            <a:ext cx="280050" cy="450473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4522143" y="3258612"/>
            <a:ext cx="278756" cy="43452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22" name="Rett linje 121"/>
          <p:cNvCxnSpPr/>
          <p:nvPr/>
        </p:nvCxnSpPr>
        <p:spPr>
          <a:xfrm flipH="1">
            <a:off x="4505527" y="4934043"/>
            <a:ext cx="267467" cy="42821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5554831" y="4947735"/>
            <a:ext cx="264981" cy="42111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Rett linje 127"/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>
            <a:off x="4505526" y="5362262"/>
            <a:ext cx="0" cy="86668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kstSylinder 134"/>
          <p:cNvSpPr txBox="1"/>
          <p:nvPr/>
        </p:nvSpPr>
        <p:spPr>
          <a:xfrm>
            <a:off x="8126350" y="3310667"/>
            <a:ext cx="2220188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tekst      Objekttype flater</a:t>
            </a:r>
          </a:p>
        </p:txBody>
      </p:sp>
      <p:cxnSp>
        <p:nvCxnSpPr>
          <p:cNvPr id="138" name="Rett linje 137"/>
          <p:cNvCxnSpPr/>
          <p:nvPr/>
        </p:nvCxnSpPr>
        <p:spPr>
          <a:xfrm flipH="1">
            <a:off x="8197409" y="2929192"/>
            <a:ext cx="377995" cy="3231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Rett linje 139"/>
          <p:cNvCxnSpPr/>
          <p:nvPr/>
        </p:nvCxnSpPr>
        <p:spPr>
          <a:xfrm flipV="1">
            <a:off x="3718712" y="1339886"/>
            <a:ext cx="10989" cy="3138577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Rett linje 143"/>
          <p:cNvCxnSpPr/>
          <p:nvPr/>
        </p:nvCxnSpPr>
        <p:spPr>
          <a:xfrm flipH="1">
            <a:off x="8197409" y="3076479"/>
            <a:ext cx="377995" cy="323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6294228" y="1334572"/>
            <a:ext cx="5011" cy="259201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Rett pilkobling 122"/>
          <p:cNvCxnSpPr>
            <a:stCxn id="22" idx="2"/>
          </p:cNvCxnSpPr>
          <p:nvPr/>
        </p:nvCxnSpPr>
        <p:spPr>
          <a:xfrm>
            <a:off x="3540127" y="3266708"/>
            <a:ext cx="140283" cy="552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Rett pilkobling 129"/>
          <p:cNvCxnSpPr>
            <a:stCxn id="25" idx="0"/>
          </p:cNvCxnSpPr>
          <p:nvPr/>
        </p:nvCxnSpPr>
        <p:spPr>
          <a:xfrm flipH="1">
            <a:off x="6315410" y="3054850"/>
            <a:ext cx="143684" cy="0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kstSylinder 2"/>
          <p:cNvSpPr txBox="1"/>
          <p:nvPr/>
        </p:nvSpPr>
        <p:spPr>
          <a:xfrm>
            <a:off x="288128" y="3439482"/>
            <a:ext cx="1645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Eksempel på forholdet mellom flater og avgrensningslinjer i FKB-Veg og veglenker i FKB-Elveg.</a:t>
            </a:r>
          </a:p>
        </p:txBody>
      </p:sp>
    </p:spTree>
    <p:extLst>
      <p:ext uri="{BB962C8B-B14F-4D97-AF65-F5344CB8AC3E}">
        <p14:creationId xmlns:p14="http://schemas.microsoft.com/office/powerpoint/2010/main" val="50078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GangfeltAvgrensning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899" y="1345796"/>
            <a:ext cx="7001852" cy="54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5505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Kjørebanekant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43" y="1614234"/>
            <a:ext cx="6373114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9319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9385"/>
          </a:xfrm>
        </p:spPr>
        <p:txBody>
          <a:bodyPr>
            <a:normAutofit fontScale="90000"/>
          </a:bodyPr>
          <a:lstStyle/>
          <a:p>
            <a:r>
              <a:rPr lang="nb-NO" dirty="0"/>
              <a:t>Kjørebanekant (ny skisse)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72" y="1054510"/>
            <a:ext cx="8303518" cy="6127340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6069821" y="2956373"/>
            <a:ext cx="454395" cy="1138793"/>
          </a:xfrm>
          <a:custGeom>
            <a:avLst/>
            <a:gdLst>
              <a:gd name="connsiteX0" fmla="*/ 454395 w 454395"/>
              <a:gd name="connsiteY0" fmla="*/ 1138793 h 1138793"/>
              <a:gd name="connsiteX1" fmla="*/ 353418 w 454395"/>
              <a:gd name="connsiteY1" fmla="*/ 925620 h 1138793"/>
              <a:gd name="connsiteX2" fmla="*/ 224392 w 454395"/>
              <a:gd name="connsiteY2" fmla="*/ 650739 h 1138793"/>
              <a:gd name="connsiteX3" fmla="*/ 196343 w 454395"/>
              <a:gd name="connsiteY3" fmla="*/ 521713 h 1138793"/>
              <a:gd name="connsiteX4" fmla="*/ 129026 w 454395"/>
              <a:gd name="connsiteY4" fmla="*/ 398297 h 1138793"/>
              <a:gd name="connsiteX5" fmla="*/ 50488 w 454395"/>
              <a:gd name="connsiteY5" fmla="*/ 157075 h 1138793"/>
              <a:gd name="connsiteX6" fmla="*/ 0 w 454395"/>
              <a:gd name="connsiteY6" fmla="*/ 0 h 113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395" h="1138793">
                <a:moveTo>
                  <a:pt x="454395" y="1138793"/>
                </a:moveTo>
                <a:lnTo>
                  <a:pt x="353418" y="925620"/>
                </a:lnTo>
                <a:cubicBezTo>
                  <a:pt x="315084" y="844278"/>
                  <a:pt x="250571" y="718057"/>
                  <a:pt x="224392" y="650739"/>
                </a:cubicBezTo>
                <a:cubicBezTo>
                  <a:pt x="198213" y="583421"/>
                  <a:pt x="212237" y="563787"/>
                  <a:pt x="196343" y="521713"/>
                </a:cubicBezTo>
                <a:cubicBezTo>
                  <a:pt x="180449" y="479639"/>
                  <a:pt x="153335" y="459070"/>
                  <a:pt x="129026" y="398297"/>
                </a:cubicBezTo>
                <a:cubicBezTo>
                  <a:pt x="104717" y="337524"/>
                  <a:pt x="71992" y="223458"/>
                  <a:pt x="50488" y="157075"/>
                </a:cubicBezTo>
                <a:cubicBezTo>
                  <a:pt x="28984" y="90692"/>
                  <a:pt x="14492" y="45346"/>
                  <a:pt x="0" y="0"/>
                </a:cubicBezTo>
              </a:path>
            </a:pathLst>
          </a:custGeom>
          <a:noFill/>
          <a:ln w="25400">
            <a:solidFill>
              <a:srgbClr val="82F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5172250" y="4633708"/>
            <a:ext cx="1060256" cy="1015378"/>
          </a:xfrm>
          <a:custGeom>
            <a:avLst/>
            <a:gdLst>
              <a:gd name="connsiteX0" fmla="*/ 0 w 1060256"/>
              <a:gd name="connsiteY0" fmla="*/ 1015377 h 1015377"/>
              <a:gd name="connsiteX1" fmla="*/ 95367 w 1060256"/>
              <a:gd name="connsiteY1" fmla="*/ 936839 h 1015377"/>
              <a:gd name="connsiteX2" fmla="*/ 286101 w 1060256"/>
              <a:gd name="connsiteY2" fmla="*/ 790984 h 1015377"/>
              <a:gd name="connsiteX3" fmla="*/ 460005 w 1060256"/>
              <a:gd name="connsiteY3" fmla="*/ 650739 h 1015377"/>
              <a:gd name="connsiteX4" fmla="*/ 673178 w 1060256"/>
              <a:gd name="connsiteY4" fmla="*/ 471225 h 1015377"/>
              <a:gd name="connsiteX5" fmla="*/ 785375 w 1060256"/>
              <a:gd name="connsiteY5" fmla="*/ 342199 h 1015377"/>
              <a:gd name="connsiteX6" fmla="*/ 920010 w 1060256"/>
              <a:gd name="connsiteY6" fmla="*/ 173904 h 1015377"/>
              <a:gd name="connsiteX7" fmla="*/ 1060256 w 1060256"/>
              <a:gd name="connsiteY7" fmla="*/ 0 h 1015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0256" h="1015377">
                <a:moveTo>
                  <a:pt x="0" y="1015377"/>
                </a:moveTo>
                <a:cubicBezTo>
                  <a:pt x="23842" y="994807"/>
                  <a:pt x="47684" y="974238"/>
                  <a:pt x="95367" y="936839"/>
                </a:cubicBezTo>
                <a:cubicBezTo>
                  <a:pt x="143050" y="899440"/>
                  <a:pt x="225328" y="838667"/>
                  <a:pt x="286101" y="790984"/>
                </a:cubicBezTo>
                <a:cubicBezTo>
                  <a:pt x="346874" y="743301"/>
                  <a:pt x="395492" y="704032"/>
                  <a:pt x="460005" y="650739"/>
                </a:cubicBezTo>
                <a:cubicBezTo>
                  <a:pt x="524518" y="597446"/>
                  <a:pt x="618950" y="522648"/>
                  <a:pt x="673178" y="471225"/>
                </a:cubicBezTo>
                <a:cubicBezTo>
                  <a:pt x="727406" y="419802"/>
                  <a:pt x="744236" y="391753"/>
                  <a:pt x="785375" y="342199"/>
                </a:cubicBezTo>
                <a:cubicBezTo>
                  <a:pt x="826514" y="292645"/>
                  <a:pt x="920010" y="173904"/>
                  <a:pt x="920010" y="173904"/>
                </a:cubicBezTo>
                <a:lnTo>
                  <a:pt x="1060256" y="0"/>
                </a:lnTo>
              </a:path>
            </a:pathLst>
          </a:custGeom>
          <a:noFill/>
          <a:ln w="25400">
            <a:solidFill>
              <a:srgbClr val="82F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Ellipse 5"/>
          <p:cNvSpPr/>
          <p:nvPr/>
        </p:nvSpPr>
        <p:spPr>
          <a:xfrm>
            <a:off x="3788637" y="3094646"/>
            <a:ext cx="1871667" cy="1890199"/>
          </a:xfrm>
          <a:prstGeom prst="ellipse">
            <a:avLst/>
          </a:prstGeom>
          <a:noFill/>
          <a:ln w="28575">
            <a:solidFill>
              <a:srgbClr val="82F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868091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Skiltportal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706" y="1485629"/>
            <a:ext cx="5820587" cy="3886742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863" y="5614009"/>
            <a:ext cx="6068272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582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Trafikksignalpunkt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287" y="2104840"/>
            <a:ext cx="3229426" cy="2648320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628" y="5108522"/>
            <a:ext cx="4610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188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Vegbom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1" y="4059925"/>
            <a:ext cx="3500702" cy="246499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69" y="4060227"/>
            <a:ext cx="3014852" cy="2464388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H="1">
            <a:off x="5320773" y="5186149"/>
            <a:ext cx="279400" cy="25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H="1">
            <a:off x="5152142" y="5073555"/>
            <a:ext cx="273050" cy="381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68" y="1293713"/>
            <a:ext cx="3197732" cy="2766514"/>
          </a:xfrm>
          <a:prstGeom prst="rect">
            <a:avLst/>
          </a:prstGeom>
        </p:spPr>
      </p:pic>
      <p:pic>
        <p:nvPicPr>
          <p:cNvPr id="12" name="Bild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521" y="1293713"/>
            <a:ext cx="3500702" cy="2766514"/>
          </a:xfrm>
          <a:prstGeom prst="rect">
            <a:avLst/>
          </a:prstGeom>
        </p:spPr>
      </p:pic>
      <p:cxnSp>
        <p:nvCxnSpPr>
          <p:cNvPr id="13" name="Rett linje 12"/>
          <p:cNvCxnSpPr/>
          <p:nvPr/>
        </p:nvCxnSpPr>
        <p:spPr>
          <a:xfrm flipH="1" flipV="1">
            <a:off x="5348187" y="2739557"/>
            <a:ext cx="503973" cy="12109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74866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Vegoppmerking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23" name="Bild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24" y="1690688"/>
            <a:ext cx="4721673" cy="3335201"/>
          </a:xfrm>
          <a:prstGeom prst="rect">
            <a:avLst/>
          </a:prstGeom>
        </p:spPr>
      </p:pic>
      <p:pic>
        <p:nvPicPr>
          <p:cNvPr id="24" name="Bild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97" y="1690688"/>
            <a:ext cx="4721673" cy="3335201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6735482" y="1690689"/>
            <a:ext cx="1996142" cy="205655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6956612" y="1690688"/>
            <a:ext cx="2844800" cy="289326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6735482" y="3747247"/>
            <a:ext cx="352612" cy="346635"/>
          </a:xfrm>
          <a:prstGeom prst="straightConnector1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>
            <a:off x="6380544" y="3952754"/>
            <a:ext cx="431157" cy="42826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6914776" y="3352530"/>
            <a:ext cx="537884" cy="560846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V="1">
            <a:off x="6811701" y="1684714"/>
            <a:ext cx="2627574" cy="2696304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Sylinder 10"/>
          <p:cNvSpPr txBox="1"/>
          <p:nvPr/>
        </p:nvSpPr>
        <p:spPr>
          <a:xfrm>
            <a:off x="1524000" y="5534025"/>
            <a:ext cx="8048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Gul linje viser bruksområde «midtlinje», rød linje viser bruksområde «skillelinje, sykkelfelt» og blå linje viser bruksområde «delelinje».</a:t>
            </a:r>
          </a:p>
        </p:txBody>
      </p:sp>
    </p:spTree>
    <p:extLst>
      <p:ext uri="{BB962C8B-B14F-4D97-AF65-F5344CB8AC3E}">
        <p14:creationId xmlns:p14="http://schemas.microsoft.com/office/powerpoint/2010/main" val="317170140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Vegoppmerking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3" r="21974"/>
          <a:stretch/>
        </p:blipFill>
        <p:spPr>
          <a:xfrm>
            <a:off x="6008415" y="1778152"/>
            <a:ext cx="5462847" cy="4708402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>
            <a:off x="6008416" y="5341108"/>
            <a:ext cx="4124498" cy="7813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>
            <a:off x="8994068" y="4619818"/>
            <a:ext cx="1670860" cy="1809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Frihåndsform 45"/>
          <p:cNvSpPr/>
          <p:nvPr/>
        </p:nvSpPr>
        <p:spPr>
          <a:xfrm>
            <a:off x="7903368" y="3915886"/>
            <a:ext cx="2431258" cy="698360"/>
          </a:xfrm>
          <a:custGeom>
            <a:avLst/>
            <a:gdLst>
              <a:gd name="connsiteX0" fmla="*/ 0 w 2446773"/>
              <a:gd name="connsiteY0" fmla="*/ 698360 h 698360"/>
              <a:gd name="connsiteX1" fmla="*/ 673239 w 2446773"/>
              <a:gd name="connsiteY1" fmla="*/ 502418 h 698360"/>
              <a:gd name="connsiteX2" fmla="*/ 1145512 w 2446773"/>
              <a:gd name="connsiteY2" fmla="*/ 381837 h 698360"/>
              <a:gd name="connsiteX3" fmla="*/ 1492180 w 2446773"/>
              <a:gd name="connsiteY3" fmla="*/ 281354 h 698360"/>
              <a:gd name="connsiteX4" fmla="*/ 1863969 w 2446773"/>
              <a:gd name="connsiteY4" fmla="*/ 180870 h 698360"/>
              <a:gd name="connsiteX5" fmla="*/ 2446773 w 2446773"/>
              <a:gd name="connsiteY5" fmla="*/ 0 h 698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46773" h="698360">
                <a:moveTo>
                  <a:pt x="0" y="698360"/>
                </a:moveTo>
                <a:lnTo>
                  <a:pt x="673239" y="502418"/>
                </a:lnTo>
                <a:cubicBezTo>
                  <a:pt x="864158" y="449664"/>
                  <a:pt x="1009022" y="418681"/>
                  <a:pt x="1145512" y="381837"/>
                </a:cubicBezTo>
                <a:cubicBezTo>
                  <a:pt x="1282002" y="344993"/>
                  <a:pt x="1492180" y="281354"/>
                  <a:pt x="1492180" y="281354"/>
                </a:cubicBezTo>
                <a:cubicBezTo>
                  <a:pt x="1611923" y="247860"/>
                  <a:pt x="1704870" y="227762"/>
                  <a:pt x="1863969" y="180870"/>
                </a:cubicBezTo>
                <a:cubicBezTo>
                  <a:pt x="2023068" y="133978"/>
                  <a:pt x="2234920" y="66989"/>
                  <a:pt x="2446773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pic>
        <p:nvPicPr>
          <p:cNvPr id="48" name="Bilde 4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3" r="21974"/>
          <a:stretch/>
        </p:blipFill>
        <p:spPr>
          <a:xfrm>
            <a:off x="545567" y="1778152"/>
            <a:ext cx="5462847" cy="4708402"/>
          </a:xfrm>
          <a:prstGeom prst="rect">
            <a:avLst/>
          </a:prstGeom>
        </p:spPr>
      </p:pic>
      <p:cxnSp>
        <p:nvCxnSpPr>
          <p:cNvPr id="11" name="Rett linje 10"/>
          <p:cNvCxnSpPr/>
          <p:nvPr/>
        </p:nvCxnSpPr>
        <p:spPr>
          <a:xfrm flipH="1">
            <a:off x="10572751" y="3781425"/>
            <a:ext cx="304799" cy="13446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V="1">
            <a:off x="8994068" y="3926116"/>
            <a:ext cx="1565565" cy="6881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53548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Vegrekkverk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" t="1217" r="1353" b="872"/>
          <a:stretch/>
        </p:blipFill>
        <p:spPr>
          <a:xfrm>
            <a:off x="6019801" y="2108141"/>
            <a:ext cx="3067050" cy="265435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" t="1563" r="1132" b="1911"/>
          <a:stretch/>
        </p:blipFill>
        <p:spPr>
          <a:xfrm>
            <a:off x="1895474" y="2105024"/>
            <a:ext cx="4124326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6715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Vegrekkverk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62" y="2610919"/>
            <a:ext cx="8972692" cy="2663558"/>
          </a:xfrm>
          <a:prstGeom prst="rect">
            <a:avLst/>
          </a:prstGeom>
        </p:spPr>
      </p:pic>
      <p:sp>
        <p:nvSpPr>
          <p:cNvPr id="9" name="Frihåndsform 8"/>
          <p:cNvSpPr/>
          <p:nvPr/>
        </p:nvSpPr>
        <p:spPr>
          <a:xfrm>
            <a:off x="1749287" y="2973788"/>
            <a:ext cx="1995777" cy="826935"/>
          </a:xfrm>
          <a:custGeom>
            <a:avLst/>
            <a:gdLst>
              <a:gd name="connsiteX0" fmla="*/ 0 w 1995777"/>
              <a:gd name="connsiteY0" fmla="*/ 826935 h 826935"/>
              <a:gd name="connsiteX1" fmla="*/ 906449 w 1995777"/>
              <a:gd name="connsiteY1" fmla="*/ 652007 h 826935"/>
              <a:gd name="connsiteX2" fmla="*/ 1343770 w 1995777"/>
              <a:gd name="connsiteY2" fmla="*/ 405516 h 826935"/>
              <a:gd name="connsiteX3" fmla="*/ 1645920 w 1995777"/>
              <a:gd name="connsiteY3" fmla="*/ 326003 h 826935"/>
              <a:gd name="connsiteX4" fmla="*/ 1789043 w 1995777"/>
              <a:gd name="connsiteY4" fmla="*/ 166977 h 826935"/>
              <a:gd name="connsiteX5" fmla="*/ 1916264 w 1995777"/>
              <a:gd name="connsiteY5" fmla="*/ 111318 h 826935"/>
              <a:gd name="connsiteX6" fmla="*/ 1995777 w 1995777"/>
              <a:gd name="connsiteY6" fmla="*/ 0 h 8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95777" h="826935">
                <a:moveTo>
                  <a:pt x="0" y="826935"/>
                </a:moveTo>
                <a:cubicBezTo>
                  <a:pt x="341243" y="774589"/>
                  <a:pt x="682487" y="722243"/>
                  <a:pt x="906449" y="652007"/>
                </a:cubicBezTo>
                <a:cubicBezTo>
                  <a:pt x="1130411" y="581770"/>
                  <a:pt x="1220525" y="459850"/>
                  <a:pt x="1343770" y="405516"/>
                </a:cubicBezTo>
                <a:cubicBezTo>
                  <a:pt x="1467015" y="351182"/>
                  <a:pt x="1571708" y="365759"/>
                  <a:pt x="1645920" y="326003"/>
                </a:cubicBezTo>
                <a:cubicBezTo>
                  <a:pt x="1720132" y="286247"/>
                  <a:pt x="1743986" y="202758"/>
                  <a:pt x="1789043" y="166977"/>
                </a:cubicBezTo>
                <a:cubicBezTo>
                  <a:pt x="1834100" y="131196"/>
                  <a:pt x="1881808" y="139147"/>
                  <a:pt x="1916264" y="111318"/>
                </a:cubicBezTo>
                <a:cubicBezTo>
                  <a:pt x="1950720" y="83489"/>
                  <a:pt x="1973248" y="41744"/>
                  <a:pt x="1995777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1" name="Rett linje 10"/>
          <p:cNvCxnSpPr/>
          <p:nvPr/>
        </p:nvCxnSpPr>
        <p:spPr>
          <a:xfrm flipV="1">
            <a:off x="5168348" y="3267986"/>
            <a:ext cx="4293706" cy="1192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896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43545</TotalTime>
  <Words>2896</Words>
  <Application>Microsoft Office PowerPoint</Application>
  <PresentationFormat>Widescreen</PresentationFormat>
  <Paragraphs>550</Paragraphs>
  <Slides>118</Slides>
  <Notes>14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118</vt:i4>
      </vt:variant>
    </vt:vector>
  </HeadingPairs>
  <TitlesOfParts>
    <vt:vector size="123" baseType="lpstr">
      <vt:lpstr>Arial</vt:lpstr>
      <vt:lpstr>Calibri</vt:lpstr>
      <vt:lpstr>Calibri Light</vt:lpstr>
      <vt:lpstr>Verdana</vt:lpstr>
      <vt:lpstr>Office-tema</vt:lpstr>
      <vt:lpstr>Skisser/bilder brukt i FKB-Veg produktspesifikasjon og registreringsinstruks FKB 5.0</vt:lpstr>
      <vt:lpstr>Generelle skisser – objekttyper m opsjoner</vt:lpstr>
      <vt:lpstr>Generelle skisser – objekttyper m opsjoner2</vt:lpstr>
      <vt:lpstr>Generelle skisser – objekttyper m opsjoner2</vt:lpstr>
      <vt:lpstr>Generelle skisser – objekttyper u opsjoner</vt:lpstr>
      <vt:lpstr>Generelle skisser - objekttyper u opsjoner2</vt:lpstr>
      <vt:lpstr>Generelle skisser - objekttyper u opsjoner</vt:lpstr>
      <vt:lpstr>Veg - flater og avgrensningslinjer (FKB-Veg 5.0) </vt:lpstr>
      <vt:lpstr>Veg - flater og avgrensningslinjer (FKB-Veg 5.0) med typeveg (FKB-Elveg 2.0)</vt:lpstr>
      <vt:lpstr>ALT. 2 Veg - flater og avgrensningslinjer (FKB-Veg 5.0) - (egen objekttype for avgrensningslinjer for gående og syklende)</vt:lpstr>
      <vt:lpstr>ALT. 2 Veg - flater og avgrensningslinjer (FKB-Veg 5.0) - (egen objekttype for avgrensningslinjer for gående og syklende) med typeveg</vt:lpstr>
      <vt:lpstr>Samferdsel - flater og avgrensningslinjer (FKB-Veg 5.0)</vt:lpstr>
      <vt:lpstr>Veg - flater og avgrensningslinjer (FKB-Veg 5.0) kun oppmerking mellom gang og sykkelareal</vt:lpstr>
      <vt:lpstr>VEDLEGG NYTT BILDE – FIGUR 15: : Veg - flater og avgrensningslinjer (FKB-Veg 5.0) kun oppmerking mellom gang og sykkelareal</vt:lpstr>
      <vt:lpstr>NYTT BILDE 2024 – FIGUR 15: : Veg - flater og avgrensningslinjer (FKB-Veg 5.0) kun oppmerking mellom gang og sykkelareal</vt:lpstr>
      <vt:lpstr>VEDLEGG NYTT BILDE – FIGUR 15: : Veg - flater og avgrensningslinjer (FKB-Veg 5.0) kun oppmerking mellom gang og sykkelareal</vt:lpstr>
      <vt:lpstr>NYTT BILDE 2024 – FIGUR 15: : Veg - flater og avgrensningslinjer (FKB-Veg 5.0) fysisk skille mellom gang og sykkelareal</vt:lpstr>
      <vt:lpstr>Veglenker i Samferdsel og andre objekttyper (FKB-Veg 5.0)</vt:lpstr>
      <vt:lpstr>VEDLEGG NYTT BILDE – FIGUR 16: Veglenker i Samferdsel og andre objekttyper (FKB-Veg 5.0)</vt:lpstr>
      <vt:lpstr>VEDLEGG NYTT BILDE – FIGUR 16: Veglenker i Samferdsel og andre objekttyper (FKB-Veg 5.0)</vt:lpstr>
      <vt:lpstr>NYTT BILDE 2024 – FIGUR 16: Veglenker i Samferdsel og andre objekttyper (FKB-Veg 5.0) fysisk skille mellom gang og sykkelareal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Parkeringsområde (flate)</vt:lpstr>
      <vt:lpstr>Trafikkøy (flate)</vt:lpstr>
      <vt:lpstr>Trafikkøy (flateavgrensninger)</vt:lpstr>
      <vt:lpstr>Trafikkøy (flate)</vt:lpstr>
      <vt:lpstr>OverkjørbartArealAvgrensning</vt:lpstr>
      <vt:lpstr>OverkjørbartArealAvgrensning</vt:lpstr>
      <vt:lpstr>OverkjørbartArealAvgrensning</vt:lpstr>
      <vt:lpstr>OverkjørbartArealAvgrensning</vt:lpstr>
      <vt:lpstr>VEDLEGG – figur 54: OverkjørbartArealAvgrensning</vt:lpstr>
      <vt:lpstr>VegGåendeOgSyklende (flate) Gammel GangSykkelveg</vt:lpstr>
      <vt:lpstr>VegGåendeOgSyklende (flate) ny Gangveg/Fortau</vt:lpstr>
      <vt:lpstr>VEDLEGG NYTT BILDE - FIGUR 10: VegGåendeOgSyklende (flate) ny Gangveg/Fortau</vt:lpstr>
      <vt:lpstr>VegGåendeOgSyklende (flate) ny Gågate</vt:lpstr>
      <vt:lpstr>VegGåendeOgSyklende (flate) ny GangSykkelveg</vt:lpstr>
      <vt:lpstr>VegGåendeOgSyklende (flate) med trapp</vt:lpstr>
      <vt:lpstr>ELVEG: VegGåendeOgSyklende (flate) med gangveg og fortau</vt:lpstr>
      <vt:lpstr>VegGåendeOgSyklende (flate) Gammel Gang- og Sykkelveg </vt:lpstr>
      <vt:lpstr>VegGåendeOgSyklende (flate) Ny Gang- og Sykkelveg </vt:lpstr>
      <vt:lpstr>VegGåendeOgSyklende (flate) med fortau og gangveg med trapp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Trafikkøykant (flateavgrensninger)</vt:lpstr>
      <vt:lpstr>Trafikkøykant (flateavgrensninger)</vt:lpstr>
      <vt:lpstr>Trafikkøykant (flateavgrensninger)</vt:lpstr>
      <vt:lpstr>Trafikkøykant (flateavgrensninger)</vt:lpstr>
      <vt:lpstr>VegAnnenAvgrensning (flateavgrensninger) Gammel VegkantAnnetVegareal</vt:lpstr>
      <vt:lpstr>VegAnnenAvgrensning (flateavgrensninger) samlebilde</vt:lpstr>
      <vt:lpstr>VegAnnenAvgrensning (flateavgrensninger)</vt:lpstr>
      <vt:lpstr>VegAnnenAvgrensning (flateavgrensninger)</vt:lpstr>
      <vt:lpstr>VegfiktivGrense (flateavgrensninger) Gammel VegkantFiktiv</vt:lpstr>
      <vt:lpstr>VEDLEGG EKSTRA BILDE KAP 3.7 før figur 40?: VegfiktivGrense (flateavgrensninger) Gammel VegkantFiktiv</vt:lpstr>
      <vt:lpstr>Vegdekkekant (flateavgrensninger)</vt:lpstr>
      <vt:lpstr>Vegdekkekant (flateavgrensninger)</vt:lpstr>
      <vt:lpstr>Vegdekkekant (flateavgrensninger)</vt:lpstr>
      <vt:lpstr>Vegdekkekant (flateavgrensninger) Gammel Fortauskant</vt:lpstr>
      <vt:lpstr>VEDLEGG NYTT BILDE - FIGUR 32: Vegdekkekant (flateavgrensninger) Gammel Fortauskant</vt:lpstr>
      <vt:lpstr>Vegdekkekant (flateavgrensninger) Gammel Gang- og Sykkelveg</vt:lpstr>
      <vt:lpstr>Vegdekkekant (flateavgrensninger) Gammel Gangvegkant</vt:lpstr>
      <vt:lpstr>Vegdekkekant (flateavgrensninger) Gammel Gangvegkant</vt:lpstr>
      <vt:lpstr>Vegdekkekant (samlebilde)</vt:lpstr>
      <vt:lpstr>VEDLEGG NYTT BILDE - FIGUR 31: Vegdekkekant (samlebilde)</vt:lpstr>
      <vt:lpstr>AnnetVegarealAvgrensning</vt:lpstr>
      <vt:lpstr>AnnetVegarealAvgrensning</vt:lpstr>
      <vt:lpstr>AnnetVegarealAvgrensning</vt:lpstr>
      <vt:lpstr>FartsdemperAvgrensning</vt:lpstr>
      <vt:lpstr>VEDLEGG EKSTRA BILDE: FartsdemperAvgrensning</vt:lpstr>
      <vt:lpstr>FeristAvgrensning</vt:lpstr>
      <vt:lpstr>GangfeltAvgrensning</vt:lpstr>
      <vt:lpstr>GangfeltAvgrensning</vt:lpstr>
      <vt:lpstr>GangfeltAvgrensning</vt:lpstr>
      <vt:lpstr>Kjørebanekant</vt:lpstr>
      <vt:lpstr>Kjørebanekant (ny skisse)</vt:lpstr>
      <vt:lpstr>Skiltportal</vt:lpstr>
      <vt:lpstr>Trafikksignalpunkt</vt:lpstr>
      <vt:lpstr>Vegbom</vt:lpstr>
      <vt:lpstr>Vegoppmerking</vt:lpstr>
      <vt:lpstr>Vegoppmerking</vt:lpstr>
      <vt:lpstr>Vegrekkverk</vt:lpstr>
      <vt:lpstr>Vegrekkverk</vt:lpstr>
      <vt:lpstr>Vegskulderkant</vt:lpstr>
      <vt:lpstr>Vegskulderkant</vt:lpstr>
      <vt:lpstr>Vegskulderkant</vt:lpstr>
      <vt:lpstr>Vegskulderkant</vt:lpstr>
      <vt:lpstr>Vegskulderkant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FunkjsonVegbom (kodeliste)</vt:lpstr>
      <vt:lpstr>TypeVegbom (kodeliste)</vt:lpstr>
      <vt:lpstr>TypevegGåendeOgSyklende (kodeliste)</vt:lpstr>
      <vt:lpstr>TypevegKjørende (kodeliste)</vt:lpstr>
      <vt:lpstr>VegoppmerkingBruksområde (kodeliste)</vt:lpstr>
      <vt:lpstr>VegrekkverkType (kodeliste)</vt:lpstr>
      <vt:lpstr>VegrekkverkType (kodeliste)</vt:lpstr>
      <vt:lpstr>VegrekkverkType (kodeliste)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Mika Sundin</cp:lastModifiedBy>
  <cp:revision>342</cp:revision>
  <dcterms:created xsi:type="dcterms:W3CDTF">2021-08-06T12:22:07Z</dcterms:created>
  <dcterms:modified xsi:type="dcterms:W3CDTF">2023-11-07T14:55:16Z</dcterms:modified>
</cp:coreProperties>
</file>